
<file path=[Content_Types].xml><?xml version="1.0" encoding="utf-8"?>
<Types xmlns="http://schemas.openxmlformats.org/package/2006/content-types">
  <Override PartName="/ppt/slides/slide29.xml" ContentType="application/vnd.openxmlformats-officedocument.presentationml.slide+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diagrams/quickStyle17.xml" ContentType="application/vnd.openxmlformats-officedocument.drawingml.diagramStyl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diagrams/layout13.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diagrams/layout11.xml" ContentType="application/vnd.openxmlformats-officedocument.drawingml.diagramLayout+xml"/>
  <Override PartName="/ppt/diagrams/colors14.xml" ContentType="application/vnd.openxmlformats-officedocument.drawingml.diagramColors+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Override PartName="/ppt/diagrams/colors12.xml" ContentType="application/vnd.openxmlformats-officedocument.drawingml.diagramColors+xml"/>
  <Override PartName="/ppt/diagrams/data16.xml" ContentType="application/vnd.openxmlformats-officedocument.drawingml.diagramData+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colors10.xml" ContentType="application/vnd.openxmlformats-officedocument.drawingml.diagramColors+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diagrams/quickStyle16.xml" ContentType="application/vnd.openxmlformats-officedocument.drawingml.diagramStyle+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19.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9" r:id="rId4"/>
    <p:sldId id="257"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浅色样式 3 - 强调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4" d="100"/>
          <a:sy n="84" d="100"/>
        </p:scale>
        <p:origin x="-115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_rels/data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8E5B11-F695-4FCF-9F92-2B15D9073FEF}"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zh-CN" altLang="en-US"/>
        </a:p>
      </dgm:t>
    </dgm:pt>
    <dgm:pt modelId="{B32BFA8F-6877-42EB-A320-7DD34E1BC45B}">
      <dgm:prSet phldrT="[文本]"/>
      <dgm:spPr/>
      <dgm:t>
        <a:bodyPr/>
        <a:lstStyle/>
        <a:p>
          <a:r>
            <a:rPr lang="en-US" altLang="zh-CN" dirty="0" smtClean="0"/>
            <a:t>1</a:t>
          </a:r>
          <a:endParaRPr lang="zh-CN" altLang="en-US" dirty="0"/>
        </a:p>
      </dgm:t>
    </dgm:pt>
    <dgm:pt modelId="{1B057E2A-AF5F-459C-84A9-BB0926396F22}" type="parTrans" cxnId="{F75A15AA-6CFD-4A45-A638-515069A8E527}">
      <dgm:prSet/>
      <dgm:spPr/>
      <dgm:t>
        <a:bodyPr/>
        <a:lstStyle/>
        <a:p>
          <a:endParaRPr lang="zh-CN" altLang="en-US"/>
        </a:p>
      </dgm:t>
    </dgm:pt>
    <dgm:pt modelId="{2E5FD4EB-2C1A-45F0-9BDF-FDB2D2925272}" type="sibTrans" cxnId="{F75A15AA-6CFD-4A45-A638-515069A8E527}">
      <dgm:prSet/>
      <dgm:spPr/>
      <dgm:t>
        <a:bodyPr/>
        <a:lstStyle/>
        <a:p>
          <a:endParaRPr lang="zh-CN" altLang="en-US"/>
        </a:p>
      </dgm:t>
    </dgm:pt>
    <dgm:pt modelId="{9352A726-A876-40EA-AB57-5482AA47490D}">
      <dgm:prSet phldrT="[文本]"/>
      <dgm:spPr/>
      <dgm:t>
        <a:bodyPr/>
        <a:lstStyle/>
        <a:p>
          <a:r>
            <a:rPr lang="zh-CN" altLang="en-US" dirty="0" smtClean="0"/>
            <a:t>肯定</a:t>
          </a:r>
          <a:r>
            <a:rPr lang="en-US" altLang="zh-CN" dirty="0" smtClean="0"/>
            <a:t>IASB</a:t>
          </a:r>
          <a:r>
            <a:rPr lang="zh-CN" altLang="en-US" dirty="0" smtClean="0"/>
            <a:t>应对国际金融危机的成绩</a:t>
          </a:r>
          <a:endParaRPr lang="zh-CN" altLang="en-US" dirty="0"/>
        </a:p>
      </dgm:t>
    </dgm:pt>
    <dgm:pt modelId="{A2752336-B193-4673-AE16-FD29E7BEE6C8}" type="parTrans" cxnId="{D74660A4-BD3E-46DB-80D5-B9200CA01ECE}">
      <dgm:prSet/>
      <dgm:spPr/>
      <dgm:t>
        <a:bodyPr/>
        <a:lstStyle/>
        <a:p>
          <a:endParaRPr lang="zh-CN" altLang="en-US"/>
        </a:p>
      </dgm:t>
    </dgm:pt>
    <dgm:pt modelId="{AA0C4DAF-2C7A-4AE8-8F8C-B6CFAE24BB5C}" type="sibTrans" cxnId="{D74660A4-BD3E-46DB-80D5-B9200CA01ECE}">
      <dgm:prSet/>
      <dgm:spPr/>
      <dgm:t>
        <a:bodyPr/>
        <a:lstStyle/>
        <a:p>
          <a:endParaRPr lang="zh-CN" altLang="en-US"/>
        </a:p>
      </dgm:t>
    </dgm:pt>
    <dgm:pt modelId="{E49F3C86-1AF0-4E26-9B25-27AB303EB8E1}">
      <dgm:prSet phldrT="[文本]"/>
      <dgm:spPr/>
      <dgm:t>
        <a:bodyPr/>
        <a:lstStyle/>
        <a:p>
          <a:r>
            <a:rPr lang="en-US" altLang="zh-CN" dirty="0" smtClean="0"/>
            <a:t>2</a:t>
          </a:r>
          <a:endParaRPr lang="zh-CN" altLang="en-US" dirty="0"/>
        </a:p>
      </dgm:t>
    </dgm:pt>
    <dgm:pt modelId="{25205727-172E-426B-BF5A-39F1484CC145}" type="parTrans" cxnId="{D458EA08-12AB-42A5-9CEA-5C80D1224C52}">
      <dgm:prSet/>
      <dgm:spPr/>
      <dgm:t>
        <a:bodyPr/>
        <a:lstStyle/>
        <a:p>
          <a:endParaRPr lang="zh-CN" altLang="en-US"/>
        </a:p>
      </dgm:t>
    </dgm:pt>
    <dgm:pt modelId="{3758F6C6-F97F-4D08-A4B2-51D23E09362A}" type="sibTrans" cxnId="{D458EA08-12AB-42A5-9CEA-5C80D1224C52}">
      <dgm:prSet/>
      <dgm:spPr/>
      <dgm:t>
        <a:bodyPr/>
        <a:lstStyle/>
        <a:p>
          <a:endParaRPr lang="zh-CN" altLang="en-US"/>
        </a:p>
      </dgm:t>
    </dgm:pt>
    <dgm:pt modelId="{2041D2D9-97FE-4B76-9AC3-F73BAEA154E0}">
      <dgm:prSet phldrT="[文本]"/>
      <dgm:spPr/>
      <dgm:t>
        <a:bodyPr/>
        <a:lstStyle/>
        <a:p>
          <a:r>
            <a:rPr lang="zh-CN" altLang="en-US" dirty="0" smtClean="0"/>
            <a:t>支持</a:t>
          </a:r>
          <a:r>
            <a:rPr lang="en-US" altLang="zh-CN" dirty="0" smtClean="0"/>
            <a:t>IASB</a:t>
          </a:r>
          <a:r>
            <a:rPr lang="zh-CN" altLang="en-US" dirty="0" smtClean="0"/>
            <a:t>制定一套全球统一的高质量会计准则</a:t>
          </a:r>
          <a:endParaRPr lang="zh-CN" altLang="en-US" dirty="0"/>
        </a:p>
      </dgm:t>
    </dgm:pt>
    <dgm:pt modelId="{85384B29-242E-4380-B6F8-D5D5A2400880}" type="parTrans" cxnId="{6D65A5C1-31B5-49B8-B6FC-FE7BD89AD798}">
      <dgm:prSet/>
      <dgm:spPr/>
      <dgm:t>
        <a:bodyPr/>
        <a:lstStyle/>
        <a:p>
          <a:endParaRPr lang="zh-CN" altLang="en-US"/>
        </a:p>
      </dgm:t>
    </dgm:pt>
    <dgm:pt modelId="{ACD66D23-CB7E-4388-968A-E9DC013BF8B1}" type="sibTrans" cxnId="{6D65A5C1-31B5-49B8-B6FC-FE7BD89AD798}">
      <dgm:prSet/>
      <dgm:spPr/>
      <dgm:t>
        <a:bodyPr/>
        <a:lstStyle/>
        <a:p>
          <a:endParaRPr lang="zh-CN" altLang="en-US"/>
        </a:p>
      </dgm:t>
    </dgm:pt>
    <dgm:pt modelId="{D7790EBC-F433-467E-BF70-242CEAC496EB}">
      <dgm:prSet phldrT="[文本]"/>
      <dgm:spPr/>
      <dgm:t>
        <a:bodyPr/>
        <a:lstStyle/>
        <a:p>
          <a:r>
            <a:rPr lang="en-US" altLang="zh-CN" dirty="0" smtClean="0"/>
            <a:t>3</a:t>
          </a:r>
          <a:endParaRPr lang="zh-CN" altLang="en-US" dirty="0"/>
        </a:p>
      </dgm:t>
    </dgm:pt>
    <dgm:pt modelId="{445D1924-C742-4F0D-923A-6473B83CED54}" type="parTrans" cxnId="{2D9BE4D6-88B6-47F9-A24A-2B57EB4294DC}">
      <dgm:prSet/>
      <dgm:spPr/>
      <dgm:t>
        <a:bodyPr/>
        <a:lstStyle/>
        <a:p>
          <a:endParaRPr lang="zh-CN" altLang="en-US"/>
        </a:p>
      </dgm:t>
    </dgm:pt>
    <dgm:pt modelId="{B18BB983-157E-423B-A483-600F397B59AE}" type="sibTrans" cxnId="{2D9BE4D6-88B6-47F9-A24A-2B57EB4294DC}">
      <dgm:prSet/>
      <dgm:spPr/>
      <dgm:t>
        <a:bodyPr/>
        <a:lstStyle/>
        <a:p>
          <a:endParaRPr lang="zh-CN" altLang="en-US"/>
        </a:p>
      </dgm:t>
    </dgm:pt>
    <dgm:pt modelId="{B9750C8F-BFAA-474D-BB9F-5226C50789F8}">
      <dgm:prSet phldrT="[文本]"/>
      <dgm:spPr/>
      <dgm:t>
        <a:bodyPr/>
        <a:lstStyle/>
        <a:p>
          <a:r>
            <a:rPr lang="zh-CN" altLang="en-US" dirty="0" smtClean="0"/>
            <a:t>要求趋同互动</a:t>
          </a:r>
          <a:endParaRPr lang="zh-CN" altLang="en-US" dirty="0"/>
        </a:p>
      </dgm:t>
    </dgm:pt>
    <dgm:pt modelId="{FA389A9E-2C65-4C07-8366-7D39D6EC9F74}" type="parTrans" cxnId="{0A3FAF35-4616-466B-838F-42591676FEAE}">
      <dgm:prSet/>
      <dgm:spPr/>
      <dgm:t>
        <a:bodyPr/>
        <a:lstStyle/>
        <a:p>
          <a:endParaRPr lang="zh-CN" altLang="en-US"/>
        </a:p>
      </dgm:t>
    </dgm:pt>
    <dgm:pt modelId="{1D0A65B2-185C-4F31-BA3D-068B53043490}" type="sibTrans" cxnId="{0A3FAF35-4616-466B-838F-42591676FEAE}">
      <dgm:prSet/>
      <dgm:spPr/>
      <dgm:t>
        <a:bodyPr/>
        <a:lstStyle/>
        <a:p>
          <a:endParaRPr lang="zh-CN" altLang="en-US"/>
        </a:p>
      </dgm:t>
    </dgm:pt>
    <dgm:pt modelId="{B9BAACBC-1479-4D28-B234-D6200CB17D4D}">
      <dgm:prSet phldrT="[文本]"/>
      <dgm:spPr/>
      <dgm:t>
        <a:bodyPr/>
        <a:lstStyle/>
        <a:p>
          <a:r>
            <a:rPr lang="en-US" altLang="zh-CN" dirty="0" smtClean="0"/>
            <a:t>4</a:t>
          </a:r>
          <a:endParaRPr lang="zh-CN" altLang="en-US" dirty="0"/>
        </a:p>
      </dgm:t>
    </dgm:pt>
    <dgm:pt modelId="{832D2493-B31A-4DD7-AB14-E4DBD0D0C792}" type="parTrans" cxnId="{6FEF5CC7-688F-43A5-8642-4928B5FA3317}">
      <dgm:prSet/>
      <dgm:spPr/>
    </dgm:pt>
    <dgm:pt modelId="{A840E469-B744-410F-ADBB-BBB94568A347}" type="sibTrans" cxnId="{6FEF5CC7-688F-43A5-8642-4928B5FA3317}">
      <dgm:prSet/>
      <dgm:spPr/>
    </dgm:pt>
    <dgm:pt modelId="{06F08C4D-3AEF-485F-8B20-E49B39157B3B}">
      <dgm:prSet phldrT="[文本]"/>
      <dgm:spPr/>
      <dgm:t>
        <a:bodyPr/>
        <a:lstStyle/>
        <a:p>
          <a:r>
            <a:rPr lang="zh-CN" altLang="en-US" dirty="0" smtClean="0"/>
            <a:t>提出持续趋同安排</a:t>
          </a:r>
          <a:endParaRPr lang="zh-CN" altLang="en-US" dirty="0"/>
        </a:p>
      </dgm:t>
    </dgm:pt>
    <dgm:pt modelId="{35BF1005-A084-4202-822E-F8CA1C935FFD}" type="parTrans" cxnId="{E6943A09-3D8C-42F2-A9B5-380F31DBF921}">
      <dgm:prSet/>
      <dgm:spPr/>
    </dgm:pt>
    <dgm:pt modelId="{D4491280-1CC2-46CA-888C-384F877DC0F7}" type="sibTrans" cxnId="{E6943A09-3D8C-42F2-A9B5-380F31DBF921}">
      <dgm:prSet/>
      <dgm:spPr/>
    </dgm:pt>
    <dgm:pt modelId="{F8CA4A20-3522-4BD2-B216-15C790F41F35}" type="pres">
      <dgm:prSet presAssocID="{2E8E5B11-F695-4FCF-9F92-2B15D9073FEF}" presName="linearFlow" presStyleCnt="0">
        <dgm:presLayoutVars>
          <dgm:dir/>
          <dgm:animLvl val="lvl"/>
          <dgm:resizeHandles val="exact"/>
        </dgm:presLayoutVars>
      </dgm:prSet>
      <dgm:spPr/>
      <dgm:t>
        <a:bodyPr/>
        <a:lstStyle/>
        <a:p>
          <a:endParaRPr lang="zh-CN" altLang="en-US"/>
        </a:p>
      </dgm:t>
    </dgm:pt>
    <dgm:pt modelId="{D1AF8AD2-BE2F-4BD3-B332-C406D1379318}" type="pres">
      <dgm:prSet presAssocID="{B32BFA8F-6877-42EB-A320-7DD34E1BC45B}" presName="composite" presStyleCnt="0"/>
      <dgm:spPr/>
    </dgm:pt>
    <dgm:pt modelId="{AAA2664E-ED4D-465E-9F38-2443021314D4}" type="pres">
      <dgm:prSet presAssocID="{B32BFA8F-6877-42EB-A320-7DD34E1BC45B}" presName="parentText" presStyleLbl="alignNode1" presStyleIdx="0" presStyleCnt="4">
        <dgm:presLayoutVars>
          <dgm:chMax val="1"/>
          <dgm:bulletEnabled val="1"/>
        </dgm:presLayoutVars>
      </dgm:prSet>
      <dgm:spPr/>
      <dgm:t>
        <a:bodyPr/>
        <a:lstStyle/>
        <a:p>
          <a:endParaRPr lang="zh-CN" altLang="en-US"/>
        </a:p>
      </dgm:t>
    </dgm:pt>
    <dgm:pt modelId="{65582903-E52A-44EF-9F84-9E1C8096AF42}" type="pres">
      <dgm:prSet presAssocID="{B32BFA8F-6877-42EB-A320-7DD34E1BC45B}" presName="descendantText" presStyleLbl="alignAcc1" presStyleIdx="0" presStyleCnt="4">
        <dgm:presLayoutVars>
          <dgm:bulletEnabled val="1"/>
        </dgm:presLayoutVars>
      </dgm:prSet>
      <dgm:spPr/>
      <dgm:t>
        <a:bodyPr/>
        <a:lstStyle/>
        <a:p>
          <a:endParaRPr lang="zh-CN" altLang="en-US"/>
        </a:p>
      </dgm:t>
    </dgm:pt>
    <dgm:pt modelId="{DC33E6FD-10B5-4A2C-A640-03233D635E5D}" type="pres">
      <dgm:prSet presAssocID="{2E5FD4EB-2C1A-45F0-9BDF-FDB2D2925272}" presName="sp" presStyleCnt="0"/>
      <dgm:spPr/>
    </dgm:pt>
    <dgm:pt modelId="{12AEDC26-08D5-41BC-9256-EC171AAF0901}" type="pres">
      <dgm:prSet presAssocID="{E49F3C86-1AF0-4E26-9B25-27AB303EB8E1}" presName="composite" presStyleCnt="0"/>
      <dgm:spPr/>
    </dgm:pt>
    <dgm:pt modelId="{8BDCA7F1-4F79-4910-8DF7-EBE99EFD04D9}" type="pres">
      <dgm:prSet presAssocID="{E49F3C86-1AF0-4E26-9B25-27AB303EB8E1}" presName="parentText" presStyleLbl="alignNode1" presStyleIdx="1" presStyleCnt="4">
        <dgm:presLayoutVars>
          <dgm:chMax val="1"/>
          <dgm:bulletEnabled val="1"/>
        </dgm:presLayoutVars>
      </dgm:prSet>
      <dgm:spPr/>
      <dgm:t>
        <a:bodyPr/>
        <a:lstStyle/>
        <a:p>
          <a:endParaRPr lang="zh-CN" altLang="en-US"/>
        </a:p>
      </dgm:t>
    </dgm:pt>
    <dgm:pt modelId="{6C257150-7C25-4E68-AE93-170E2C2B169C}" type="pres">
      <dgm:prSet presAssocID="{E49F3C86-1AF0-4E26-9B25-27AB303EB8E1}" presName="descendantText" presStyleLbl="alignAcc1" presStyleIdx="1" presStyleCnt="4">
        <dgm:presLayoutVars>
          <dgm:bulletEnabled val="1"/>
        </dgm:presLayoutVars>
      </dgm:prSet>
      <dgm:spPr/>
      <dgm:t>
        <a:bodyPr/>
        <a:lstStyle/>
        <a:p>
          <a:endParaRPr lang="zh-CN" altLang="en-US"/>
        </a:p>
      </dgm:t>
    </dgm:pt>
    <dgm:pt modelId="{5C225AA4-47EC-4464-93A5-FBCA48465E74}" type="pres">
      <dgm:prSet presAssocID="{3758F6C6-F97F-4D08-A4B2-51D23E09362A}" presName="sp" presStyleCnt="0"/>
      <dgm:spPr/>
    </dgm:pt>
    <dgm:pt modelId="{0CF1F0B6-5C0D-4054-AD22-18DEAB5866B1}" type="pres">
      <dgm:prSet presAssocID="{D7790EBC-F433-467E-BF70-242CEAC496EB}" presName="composite" presStyleCnt="0"/>
      <dgm:spPr/>
    </dgm:pt>
    <dgm:pt modelId="{EEE31238-6478-4AC9-8D10-83452973D005}" type="pres">
      <dgm:prSet presAssocID="{D7790EBC-F433-467E-BF70-242CEAC496EB}" presName="parentText" presStyleLbl="alignNode1" presStyleIdx="2" presStyleCnt="4">
        <dgm:presLayoutVars>
          <dgm:chMax val="1"/>
          <dgm:bulletEnabled val="1"/>
        </dgm:presLayoutVars>
      </dgm:prSet>
      <dgm:spPr/>
      <dgm:t>
        <a:bodyPr/>
        <a:lstStyle/>
        <a:p>
          <a:endParaRPr lang="zh-CN" altLang="en-US"/>
        </a:p>
      </dgm:t>
    </dgm:pt>
    <dgm:pt modelId="{362D1432-E882-4621-BEB8-FB8482F0DC49}" type="pres">
      <dgm:prSet presAssocID="{D7790EBC-F433-467E-BF70-242CEAC496EB}" presName="descendantText" presStyleLbl="alignAcc1" presStyleIdx="2" presStyleCnt="4">
        <dgm:presLayoutVars>
          <dgm:bulletEnabled val="1"/>
        </dgm:presLayoutVars>
      </dgm:prSet>
      <dgm:spPr/>
      <dgm:t>
        <a:bodyPr/>
        <a:lstStyle/>
        <a:p>
          <a:endParaRPr lang="zh-CN" altLang="en-US"/>
        </a:p>
      </dgm:t>
    </dgm:pt>
    <dgm:pt modelId="{E1C6B19B-DEDB-4D6C-BFC5-F38AD3033B52}" type="pres">
      <dgm:prSet presAssocID="{B18BB983-157E-423B-A483-600F397B59AE}" presName="sp" presStyleCnt="0"/>
      <dgm:spPr/>
    </dgm:pt>
    <dgm:pt modelId="{90812B1B-DA0A-4E05-B1E1-336153BDDFB3}" type="pres">
      <dgm:prSet presAssocID="{B9BAACBC-1479-4D28-B234-D6200CB17D4D}" presName="composite" presStyleCnt="0"/>
      <dgm:spPr/>
    </dgm:pt>
    <dgm:pt modelId="{CB804C1A-B10D-4683-94A2-8B17DE9DD5FE}" type="pres">
      <dgm:prSet presAssocID="{B9BAACBC-1479-4D28-B234-D6200CB17D4D}" presName="parentText" presStyleLbl="alignNode1" presStyleIdx="3" presStyleCnt="4">
        <dgm:presLayoutVars>
          <dgm:chMax val="1"/>
          <dgm:bulletEnabled val="1"/>
        </dgm:presLayoutVars>
      </dgm:prSet>
      <dgm:spPr/>
      <dgm:t>
        <a:bodyPr/>
        <a:lstStyle/>
        <a:p>
          <a:endParaRPr lang="zh-CN" altLang="en-US"/>
        </a:p>
      </dgm:t>
    </dgm:pt>
    <dgm:pt modelId="{8F901CF2-1B7F-4811-8047-2EF765A0E49A}" type="pres">
      <dgm:prSet presAssocID="{B9BAACBC-1479-4D28-B234-D6200CB17D4D}" presName="descendantText" presStyleLbl="alignAcc1" presStyleIdx="3" presStyleCnt="4">
        <dgm:presLayoutVars>
          <dgm:bulletEnabled val="1"/>
        </dgm:presLayoutVars>
      </dgm:prSet>
      <dgm:spPr/>
      <dgm:t>
        <a:bodyPr/>
        <a:lstStyle/>
        <a:p>
          <a:endParaRPr lang="zh-CN" altLang="en-US"/>
        </a:p>
      </dgm:t>
    </dgm:pt>
  </dgm:ptLst>
  <dgm:cxnLst>
    <dgm:cxn modelId="{D74660A4-BD3E-46DB-80D5-B9200CA01ECE}" srcId="{B32BFA8F-6877-42EB-A320-7DD34E1BC45B}" destId="{9352A726-A876-40EA-AB57-5482AA47490D}" srcOrd="0" destOrd="0" parTransId="{A2752336-B193-4673-AE16-FD29E7BEE6C8}" sibTransId="{AA0C4DAF-2C7A-4AE8-8F8C-B6CFAE24BB5C}"/>
    <dgm:cxn modelId="{9722ED12-74C0-4EA3-9E88-82C7E1DCC1AF}" type="presOf" srcId="{B9BAACBC-1479-4D28-B234-D6200CB17D4D}" destId="{CB804C1A-B10D-4683-94A2-8B17DE9DD5FE}" srcOrd="0" destOrd="0" presId="urn:microsoft.com/office/officeart/2005/8/layout/chevron2"/>
    <dgm:cxn modelId="{E6943A09-3D8C-42F2-A9B5-380F31DBF921}" srcId="{B9BAACBC-1479-4D28-B234-D6200CB17D4D}" destId="{06F08C4D-3AEF-485F-8B20-E49B39157B3B}" srcOrd="0" destOrd="0" parTransId="{35BF1005-A084-4202-822E-F8CA1C935FFD}" sibTransId="{D4491280-1CC2-46CA-888C-384F877DC0F7}"/>
    <dgm:cxn modelId="{F75A15AA-6CFD-4A45-A638-515069A8E527}" srcId="{2E8E5B11-F695-4FCF-9F92-2B15D9073FEF}" destId="{B32BFA8F-6877-42EB-A320-7DD34E1BC45B}" srcOrd="0" destOrd="0" parTransId="{1B057E2A-AF5F-459C-84A9-BB0926396F22}" sibTransId="{2E5FD4EB-2C1A-45F0-9BDF-FDB2D2925272}"/>
    <dgm:cxn modelId="{D2068FEE-5039-4BAA-8089-824AD692394E}" type="presOf" srcId="{06F08C4D-3AEF-485F-8B20-E49B39157B3B}" destId="{8F901CF2-1B7F-4811-8047-2EF765A0E49A}" srcOrd="0" destOrd="0" presId="urn:microsoft.com/office/officeart/2005/8/layout/chevron2"/>
    <dgm:cxn modelId="{96F15018-C827-459C-AAEB-F9C697690315}" type="presOf" srcId="{9352A726-A876-40EA-AB57-5482AA47490D}" destId="{65582903-E52A-44EF-9F84-9E1C8096AF42}" srcOrd="0" destOrd="0" presId="urn:microsoft.com/office/officeart/2005/8/layout/chevron2"/>
    <dgm:cxn modelId="{2D9BE4D6-88B6-47F9-A24A-2B57EB4294DC}" srcId="{2E8E5B11-F695-4FCF-9F92-2B15D9073FEF}" destId="{D7790EBC-F433-467E-BF70-242CEAC496EB}" srcOrd="2" destOrd="0" parTransId="{445D1924-C742-4F0D-923A-6473B83CED54}" sibTransId="{B18BB983-157E-423B-A483-600F397B59AE}"/>
    <dgm:cxn modelId="{71955BED-1275-4EA4-9F31-EDD04785C3B7}" type="presOf" srcId="{D7790EBC-F433-467E-BF70-242CEAC496EB}" destId="{EEE31238-6478-4AC9-8D10-83452973D005}" srcOrd="0" destOrd="0" presId="urn:microsoft.com/office/officeart/2005/8/layout/chevron2"/>
    <dgm:cxn modelId="{1399E4D9-3E46-46CA-8F28-C79D58F4F037}" type="presOf" srcId="{2041D2D9-97FE-4B76-9AC3-F73BAEA154E0}" destId="{6C257150-7C25-4E68-AE93-170E2C2B169C}" srcOrd="0" destOrd="0" presId="urn:microsoft.com/office/officeart/2005/8/layout/chevron2"/>
    <dgm:cxn modelId="{E784E32B-13FC-4FBD-8813-28808A9CEC3A}" type="presOf" srcId="{B32BFA8F-6877-42EB-A320-7DD34E1BC45B}" destId="{AAA2664E-ED4D-465E-9F38-2443021314D4}" srcOrd="0" destOrd="0" presId="urn:microsoft.com/office/officeart/2005/8/layout/chevron2"/>
    <dgm:cxn modelId="{454A348C-15DA-4293-8E5F-DF41991EC570}" type="presOf" srcId="{E49F3C86-1AF0-4E26-9B25-27AB303EB8E1}" destId="{8BDCA7F1-4F79-4910-8DF7-EBE99EFD04D9}" srcOrd="0" destOrd="0" presId="urn:microsoft.com/office/officeart/2005/8/layout/chevron2"/>
    <dgm:cxn modelId="{6FEF5CC7-688F-43A5-8642-4928B5FA3317}" srcId="{2E8E5B11-F695-4FCF-9F92-2B15D9073FEF}" destId="{B9BAACBC-1479-4D28-B234-D6200CB17D4D}" srcOrd="3" destOrd="0" parTransId="{832D2493-B31A-4DD7-AB14-E4DBD0D0C792}" sibTransId="{A840E469-B744-410F-ADBB-BBB94568A347}"/>
    <dgm:cxn modelId="{B8F74097-75DC-49B4-AB38-F241D6EEAA0A}" type="presOf" srcId="{2E8E5B11-F695-4FCF-9F92-2B15D9073FEF}" destId="{F8CA4A20-3522-4BD2-B216-15C790F41F35}" srcOrd="0" destOrd="0" presId="urn:microsoft.com/office/officeart/2005/8/layout/chevron2"/>
    <dgm:cxn modelId="{0A3FAF35-4616-466B-838F-42591676FEAE}" srcId="{D7790EBC-F433-467E-BF70-242CEAC496EB}" destId="{B9750C8F-BFAA-474D-BB9F-5226C50789F8}" srcOrd="0" destOrd="0" parTransId="{FA389A9E-2C65-4C07-8366-7D39D6EC9F74}" sibTransId="{1D0A65B2-185C-4F31-BA3D-068B53043490}"/>
    <dgm:cxn modelId="{FA51A7C2-9C80-40C0-BAEF-F68DAE83FC33}" type="presOf" srcId="{B9750C8F-BFAA-474D-BB9F-5226C50789F8}" destId="{362D1432-E882-4621-BEB8-FB8482F0DC49}" srcOrd="0" destOrd="0" presId="urn:microsoft.com/office/officeart/2005/8/layout/chevron2"/>
    <dgm:cxn modelId="{D458EA08-12AB-42A5-9CEA-5C80D1224C52}" srcId="{2E8E5B11-F695-4FCF-9F92-2B15D9073FEF}" destId="{E49F3C86-1AF0-4E26-9B25-27AB303EB8E1}" srcOrd="1" destOrd="0" parTransId="{25205727-172E-426B-BF5A-39F1484CC145}" sibTransId="{3758F6C6-F97F-4D08-A4B2-51D23E09362A}"/>
    <dgm:cxn modelId="{6D65A5C1-31B5-49B8-B6FC-FE7BD89AD798}" srcId="{E49F3C86-1AF0-4E26-9B25-27AB303EB8E1}" destId="{2041D2D9-97FE-4B76-9AC3-F73BAEA154E0}" srcOrd="0" destOrd="0" parTransId="{85384B29-242E-4380-B6F8-D5D5A2400880}" sibTransId="{ACD66D23-CB7E-4388-968A-E9DC013BF8B1}"/>
    <dgm:cxn modelId="{3D6AED18-4730-4DC6-95D5-842B139F74CA}" type="presParOf" srcId="{F8CA4A20-3522-4BD2-B216-15C790F41F35}" destId="{D1AF8AD2-BE2F-4BD3-B332-C406D1379318}" srcOrd="0" destOrd="0" presId="urn:microsoft.com/office/officeart/2005/8/layout/chevron2"/>
    <dgm:cxn modelId="{C2972409-B619-4BB2-9688-420CE33CAEB5}" type="presParOf" srcId="{D1AF8AD2-BE2F-4BD3-B332-C406D1379318}" destId="{AAA2664E-ED4D-465E-9F38-2443021314D4}" srcOrd="0" destOrd="0" presId="urn:microsoft.com/office/officeart/2005/8/layout/chevron2"/>
    <dgm:cxn modelId="{05F73B15-0001-41D0-A3FB-F48F602110F4}" type="presParOf" srcId="{D1AF8AD2-BE2F-4BD3-B332-C406D1379318}" destId="{65582903-E52A-44EF-9F84-9E1C8096AF42}" srcOrd="1" destOrd="0" presId="urn:microsoft.com/office/officeart/2005/8/layout/chevron2"/>
    <dgm:cxn modelId="{40399C07-C566-47F3-9DD8-F8D0C9580A50}" type="presParOf" srcId="{F8CA4A20-3522-4BD2-B216-15C790F41F35}" destId="{DC33E6FD-10B5-4A2C-A640-03233D635E5D}" srcOrd="1" destOrd="0" presId="urn:microsoft.com/office/officeart/2005/8/layout/chevron2"/>
    <dgm:cxn modelId="{F47AEB2A-4EC8-4665-962A-7323CAAA357C}" type="presParOf" srcId="{F8CA4A20-3522-4BD2-B216-15C790F41F35}" destId="{12AEDC26-08D5-41BC-9256-EC171AAF0901}" srcOrd="2" destOrd="0" presId="urn:microsoft.com/office/officeart/2005/8/layout/chevron2"/>
    <dgm:cxn modelId="{07A060B3-96F7-4554-B278-E3D0B9B851BE}" type="presParOf" srcId="{12AEDC26-08D5-41BC-9256-EC171AAF0901}" destId="{8BDCA7F1-4F79-4910-8DF7-EBE99EFD04D9}" srcOrd="0" destOrd="0" presId="urn:microsoft.com/office/officeart/2005/8/layout/chevron2"/>
    <dgm:cxn modelId="{C1E0EEEB-9266-4836-9ACD-3518B625A4F0}" type="presParOf" srcId="{12AEDC26-08D5-41BC-9256-EC171AAF0901}" destId="{6C257150-7C25-4E68-AE93-170E2C2B169C}" srcOrd="1" destOrd="0" presId="urn:microsoft.com/office/officeart/2005/8/layout/chevron2"/>
    <dgm:cxn modelId="{5DF36C74-6FAC-4D76-A40A-A01935FF798A}" type="presParOf" srcId="{F8CA4A20-3522-4BD2-B216-15C790F41F35}" destId="{5C225AA4-47EC-4464-93A5-FBCA48465E74}" srcOrd="3" destOrd="0" presId="urn:microsoft.com/office/officeart/2005/8/layout/chevron2"/>
    <dgm:cxn modelId="{0D5391DE-475D-42CA-A76D-F2F419687117}" type="presParOf" srcId="{F8CA4A20-3522-4BD2-B216-15C790F41F35}" destId="{0CF1F0B6-5C0D-4054-AD22-18DEAB5866B1}" srcOrd="4" destOrd="0" presId="urn:microsoft.com/office/officeart/2005/8/layout/chevron2"/>
    <dgm:cxn modelId="{91FC7E5F-B932-4D91-B280-3DAA73968BB5}" type="presParOf" srcId="{0CF1F0B6-5C0D-4054-AD22-18DEAB5866B1}" destId="{EEE31238-6478-4AC9-8D10-83452973D005}" srcOrd="0" destOrd="0" presId="urn:microsoft.com/office/officeart/2005/8/layout/chevron2"/>
    <dgm:cxn modelId="{D55ED792-1203-48B5-8696-FA1AF3721BD8}" type="presParOf" srcId="{0CF1F0B6-5C0D-4054-AD22-18DEAB5866B1}" destId="{362D1432-E882-4621-BEB8-FB8482F0DC49}" srcOrd="1" destOrd="0" presId="urn:microsoft.com/office/officeart/2005/8/layout/chevron2"/>
    <dgm:cxn modelId="{A1ABC387-C2CC-44FE-820A-D347CA864F98}" type="presParOf" srcId="{F8CA4A20-3522-4BD2-B216-15C790F41F35}" destId="{E1C6B19B-DEDB-4D6C-BFC5-F38AD3033B52}" srcOrd="5" destOrd="0" presId="urn:microsoft.com/office/officeart/2005/8/layout/chevron2"/>
    <dgm:cxn modelId="{0DD51EC2-84D3-44FF-8170-FA6880FDCAFA}" type="presParOf" srcId="{F8CA4A20-3522-4BD2-B216-15C790F41F35}" destId="{90812B1B-DA0A-4E05-B1E1-336153BDDFB3}" srcOrd="6" destOrd="0" presId="urn:microsoft.com/office/officeart/2005/8/layout/chevron2"/>
    <dgm:cxn modelId="{BBBC9EC6-280A-412D-8ED1-DDD62459A0AD}" type="presParOf" srcId="{90812B1B-DA0A-4E05-B1E1-336153BDDFB3}" destId="{CB804C1A-B10D-4683-94A2-8B17DE9DD5FE}" srcOrd="0" destOrd="0" presId="urn:microsoft.com/office/officeart/2005/8/layout/chevron2"/>
    <dgm:cxn modelId="{10AAD695-450A-470A-861E-517DB3E4062C}" type="presParOf" srcId="{90812B1B-DA0A-4E05-B1E1-336153BDDFB3}" destId="{8F901CF2-1B7F-4811-8047-2EF765A0E49A}" srcOrd="1" destOrd="0" presId="urn:microsoft.com/office/officeart/2005/8/layout/chevron2"/>
  </dgm:cxnLst>
  <dgm:bg/>
  <dgm:whole/>
</dgm:dataModel>
</file>

<file path=ppt/diagrams/data10.xml><?xml version="1.0" encoding="utf-8"?>
<dgm:dataModel xmlns:dgm="http://schemas.openxmlformats.org/drawingml/2006/diagram" xmlns:a="http://schemas.openxmlformats.org/drawingml/2006/main">
  <dgm:ptLst>
    <dgm:pt modelId="{2CBA85FC-86A8-4260-94D4-01CF2F9B2DBE}"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zh-CN" altLang="en-US"/>
        </a:p>
      </dgm:t>
    </dgm:pt>
    <dgm:pt modelId="{ED991A28-72E8-4E1F-A74B-AC3F16B91D53}">
      <dgm:prSet phldrT="[文本]"/>
      <dgm:spPr/>
      <dgm:t>
        <a:bodyPr/>
        <a:lstStyle/>
        <a:p>
          <a:r>
            <a:rPr lang="zh-CN" altLang="en-US" dirty="0" smtClean="0"/>
            <a:t>短期利润分享计划同时满足下列条件的，企业应当确认相关的应付职工薪酬，并计入当期损益或相关资产成本：</a:t>
          </a:r>
          <a:endParaRPr lang="zh-CN" altLang="en-US" dirty="0"/>
        </a:p>
      </dgm:t>
    </dgm:pt>
    <dgm:pt modelId="{D7972C5A-C342-4E42-ABB8-30A2406AC812}" type="parTrans" cxnId="{B81497F0-9253-430F-940D-00F0B5F8376E}">
      <dgm:prSet/>
      <dgm:spPr/>
      <dgm:t>
        <a:bodyPr/>
        <a:lstStyle/>
        <a:p>
          <a:endParaRPr lang="zh-CN" altLang="en-US"/>
        </a:p>
      </dgm:t>
    </dgm:pt>
    <dgm:pt modelId="{2C244A7A-7B40-46E3-9B48-262D4C42EE94}" type="sibTrans" cxnId="{B81497F0-9253-430F-940D-00F0B5F8376E}">
      <dgm:prSet/>
      <dgm:spPr/>
      <dgm:t>
        <a:bodyPr/>
        <a:lstStyle/>
        <a:p>
          <a:endParaRPr lang="zh-CN" altLang="en-US"/>
        </a:p>
      </dgm:t>
    </dgm:pt>
    <dgm:pt modelId="{4C152404-5A42-41AC-96A2-CC5A889D3D1B}">
      <dgm:prSet phldrT="[文本]"/>
      <dgm:spPr/>
      <dgm:t>
        <a:bodyPr/>
        <a:lstStyle/>
        <a:p>
          <a:r>
            <a:rPr lang="en-US" altLang="zh-CN" dirty="0" smtClean="0"/>
            <a:t>1.</a:t>
          </a:r>
          <a:r>
            <a:rPr lang="zh-CN" altLang="en-US" dirty="0" smtClean="0"/>
            <a:t>企业因过去事项导致现在具有支付职工薪酬的法定义务或推定义务。</a:t>
          </a:r>
          <a:endParaRPr lang="zh-CN" altLang="en-US" dirty="0"/>
        </a:p>
      </dgm:t>
    </dgm:pt>
    <dgm:pt modelId="{24113CE3-53CE-4562-928C-7583FBE8D10C}" type="parTrans" cxnId="{9B6A6B48-6269-4014-AF21-2D6744753201}">
      <dgm:prSet/>
      <dgm:spPr/>
      <dgm:t>
        <a:bodyPr/>
        <a:lstStyle/>
        <a:p>
          <a:endParaRPr lang="zh-CN" altLang="en-US"/>
        </a:p>
      </dgm:t>
    </dgm:pt>
    <dgm:pt modelId="{5B91A8B4-3E83-453E-9954-CB155A7E318C}" type="sibTrans" cxnId="{9B6A6B48-6269-4014-AF21-2D6744753201}">
      <dgm:prSet/>
      <dgm:spPr/>
      <dgm:t>
        <a:bodyPr/>
        <a:lstStyle/>
        <a:p>
          <a:endParaRPr lang="zh-CN" altLang="en-US"/>
        </a:p>
      </dgm:t>
    </dgm:pt>
    <dgm:pt modelId="{1F538C47-64D0-419E-B03B-2C3DE9523182}">
      <dgm:prSet phldrT="[文本]"/>
      <dgm:spPr/>
      <dgm:t>
        <a:bodyPr/>
        <a:lstStyle/>
        <a:p>
          <a:r>
            <a:rPr lang="zh-CN" altLang="en-US" dirty="0" smtClean="0"/>
            <a:t>属于下列三种情形之一的，视为义务金额能够可靠估计：</a:t>
          </a:r>
          <a:endParaRPr lang="zh-CN" altLang="en-US" dirty="0"/>
        </a:p>
      </dgm:t>
    </dgm:pt>
    <dgm:pt modelId="{A43F7FED-C8F1-4795-BB81-DD0C9B194E75}" type="parTrans" cxnId="{2B949B61-B734-46FA-94B5-DA6CF798D339}">
      <dgm:prSet/>
      <dgm:spPr/>
      <dgm:t>
        <a:bodyPr/>
        <a:lstStyle/>
        <a:p>
          <a:endParaRPr lang="zh-CN" altLang="en-US"/>
        </a:p>
      </dgm:t>
    </dgm:pt>
    <dgm:pt modelId="{6285F3B2-B03C-4FE7-B568-B4643569AACE}" type="sibTrans" cxnId="{2B949B61-B734-46FA-94B5-DA6CF798D339}">
      <dgm:prSet/>
      <dgm:spPr/>
      <dgm:t>
        <a:bodyPr/>
        <a:lstStyle/>
        <a:p>
          <a:endParaRPr lang="zh-CN" altLang="en-US"/>
        </a:p>
      </dgm:t>
    </dgm:pt>
    <dgm:pt modelId="{F3A76C3F-FDC4-4CAA-9E8A-A5CA242B4337}">
      <dgm:prSet phldrT="[文本]"/>
      <dgm:spPr/>
      <dgm:t>
        <a:bodyPr/>
        <a:lstStyle/>
        <a:p>
          <a:r>
            <a:rPr lang="en-US" altLang="zh-CN" dirty="0" smtClean="0"/>
            <a:t>1.</a:t>
          </a:r>
          <a:r>
            <a:rPr lang="zh-CN" altLang="en-US" dirty="0" smtClean="0"/>
            <a:t>在财务报告批准报出之前企业已确定应支付的薪酬金额。</a:t>
          </a:r>
          <a:endParaRPr lang="zh-CN" altLang="en-US" dirty="0"/>
        </a:p>
      </dgm:t>
    </dgm:pt>
    <dgm:pt modelId="{71B77276-44FA-49A8-8D89-A31489F91FA0}" type="parTrans" cxnId="{0C82D011-A6C9-4F30-9D61-C141C92845E5}">
      <dgm:prSet/>
      <dgm:spPr/>
      <dgm:t>
        <a:bodyPr/>
        <a:lstStyle/>
        <a:p>
          <a:endParaRPr lang="zh-CN" altLang="en-US"/>
        </a:p>
      </dgm:t>
    </dgm:pt>
    <dgm:pt modelId="{71D1CEDD-8298-4AC1-B28C-CA9190D422A3}" type="sibTrans" cxnId="{0C82D011-A6C9-4F30-9D61-C141C92845E5}">
      <dgm:prSet/>
      <dgm:spPr/>
      <dgm:t>
        <a:bodyPr/>
        <a:lstStyle/>
        <a:p>
          <a:endParaRPr lang="zh-CN" altLang="en-US"/>
        </a:p>
      </dgm:t>
    </dgm:pt>
    <dgm:pt modelId="{471F2B14-727B-4338-B355-F32DC92A9C21}">
      <dgm:prSet phldrT="[文本]"/>
      <dgm:spPr/>
      <dgm:t>
        <a:bodyPr/>
        <a:lstStyle/>
        <a:p>
          <a:r>
            <a:rPr lang="en-US" altLang="zh-CN" dirty="0" smtClean="0"/>
            <a:t>2.</a:t>
          </a:r>
          <a:r>
            <a:rPr lang="zh-CN" altLang="en-US" dirty="0" smtClean="0"/>
            <a:t>因利润分享计划所产生的应付职工薪酬义务能够可靠估计。</a:t>
          </a:r>
          <a:endParaRPr lang="zh-CN" altLang="en-US" dirty="0"/>
        </a:p>
      </dgm:t>
    </dgm:pt>
    <dgm:pt modelId="{51B6C96A-94BE-42B7-98CC-9D1BE6064E8A}" type="parTrans" cxnId="{4941F666-6E70-41E7-96C4-86D67BA3BB65}">
      <dgm:prSet/>
      <dgm:spPr/>
      <dgm:t>
        <a:bodyPr/>
        <a:lstStyle/>
        <a:p>
          <a:endParaRPr lang="zh-CN" altLang="en-US"/>
        </a:p>
      </dgm:t>
    </dgm:pt>
    <dgm:pt modelId="{29006100-63E6-407F-9C2A-E6EB2282D098}" type="sibTrans" cxnId="{4941F666-6E70-41E7-96C4-86D67BA3BB65}">
      <dgm:prSet/>
      <dgm:spPr/>
      <dgm:t>
        <a:bodyPr/>
        <a:lstStyle/>
        <a:p>
          <a:endParaRPr lang="zh-CN" altLang="en-US"/>
        </a:p>
      </dgm:t>
    </dgm:pt>
    <dgm:pt modelId="{954B736D-0B9E-404F-8011-A297717BA986}">
      <dgm:prSet phldrT="[文本]"/>
      <dgm:spPr/>
      <dgm:t>
        <a:bodyPr/>
        <a:lstStyle/>
        <a:p>
          <a:r>
            <a:rPr lang="en-US" altLang="zh-CN" dirty="0" smtClean="0"/>
            <a:t>2.</a:t>
          </a:r>
          <a:r>
            <a:rPr lang="zh-CN" altLang="en-US" dirty="0" smtClean="0"/>
            <a:t>该利润分享计划的正式条款中包括确定薪酬金额的方式。</a:t>
          </a:r>
          <a:endParaRPr lang="zh-CN" altLang="en-US" dirty="0"/>
        </a:p>
      </dgm:t>
    </dgm:pt>
    <dgm:pt modelId="{BEA0F4E8-F622-4F3E-86EB-A8A69F50589D}" type="parTrans" cxnId="{701E05BB-6445-4D38-B291-B4A4FE13EECC}">
      <dgm:prSet/>
      <dgm:spPr/>
      <dgm:t>
        <a:bodyPr/>
        <a:lstStyle/>
        <a:p>
          <a:endParaRPr lang="zh-CN" altLang="en-US"/>
        </a:p>
      </dgm:t>
    </dgm:pt>
    <dgm:pt modelId="{5BF14D73-B2FD-4E18-BEF8-917DEBDDA745}" type="sibTrans" cxnId="{701E05BB-6445-4D38-B291-B4A4FE13EECC}">
      <dgm:prSet/>
      <dgm:spPr/>
      <dgm:t>
        <a:bodyPr/>
        <a:lstStyle/>
        <a:p>
          <a:endParaRPr lang="zh-CN" altLang="en-US"/>
        </a:p>
      </dgm:t>
    </dgm:pt>
    <dgm:pt modelId="{3F5CF38E-290D-410A-9774-AD90CFB77CE8}">
      <dgm:prSet phldrT="[文本]"/>
      <dgm:spPr/>
      <dgm:t>
        <a:bodyPr/>
        <a:lstStyle/>
        <a:p>
          <a:r>
            <a:rPr lang="en-US" altLang="zh-CN" dirty="0" smtClean="0"/>
            <a:t>3.</a:t>
          </a:r>
          <a:r>
            <a:rPr lang="zh-CN" altLang="en-US" dirty="0" smtClean="0"/>
            <a:t>过去的惯例为企业确定推定义务金额提供了明显证据。</a:t>
          </a:r>
          <a:endParaRPr lang="zh-CN" altLang="en-US" dirty="0"/>
        </a:p>
      </dgm:t>
    </dgm:pt>
    <dgm:pt modelId="{97450B76-3532-4F40-996B-370E8D65AB38}" type="parTrans" cxnId="{F77F8A8F-FB15-4986-83B1-2A0F8A4CA7A2}">
      <dgm:prSet/>
      <dgm:spPr/>
      <dgm:t>
        <a:bodyPr/>
        <a:lstStyle/>
        <a:p>
          <a:endParaRPr lang="zh-CN" altLang="en-US"/>
        </a:p>
      </dgm:t>
    </dgm:pt>
    <dgm:pt modelId="{5C429563-F2C6-4F4F-B23A-1D9D6C76C594}" type="sibTrans" cxnId="{F77F8A8F-FB15-4986-83B1-2A0F8A4CA7A2}">
      <dgm:prSet/>
      <dgm:spPr/>
      <dgm:t>
        <a:bodyPr/>
        <a:lstStyle/>
        <a:p>
          <a:endParaRPr lang="zh-CN" altLang="en-US"/>
        </a:p>
      </dgm:t>
    </dgm:pt>
    <dgm:pt modelId="{4BBE8F1D-AB80-45E0-8B6E-75DC4DD762D3}" type="pres">
      <dgm:prSet presAssocID="{2CBA85FC-86A8-4260-94D4-01CF2F9B2DBE}" presName="linear" presStyleCnt="0">
        <dgm:presLayoutVars>
          <dgm:animLvl val="lvl"/>
          <dgm:resizeHandles val="exact"/>
        </dgm:presLayoutVars>
      </dgm:prSet>
      <dgm:spPr/>
      <dgm:t>
        <a:bodyPr/>
        <a:lstStyle/>
        <a:p>
          <a:endParaRPr lang="zh-CN" altLang="en-US"/>
        </a:p>
      </dgm:t>
    </dgm:pt>
    <dgm:pt modelId="{11D28818-9809-4D93-B479-3275965CC8AC}" type="pres">
      <dgm:prSet presAssocID="{ED991A28-72E8-4E1F-A74B-AC3F16B91D53}" presName="parentText" presStyleLbl="node1" presStyleIdx="0" presStyleCnt="2">
        <dgm:presLayoutVars>
          <dgm:chMax val="0"/>
          <dgm:bulletEnabled val="1"/>
        </dgm:presLayoutVars>
      </dgm:prSet>
      <dgm:spPr/>
      <dgm:t>
        <a:bodyPr/>
        <a:lstStyle/>
        <a:p>
          <a:endParaRPr lang="zh-CN" altLang="en-US"/>
        </a:p>
      </dgm:t>
    </dgm:pt>
    <dgm:pt modelId="{AE366F64-1D43-4242-860A-F294987883BA}" type="pres">
      <dgm:prSet presAssocID="{ED991A28-72E8-4E1F-A74B-AC3F16B91D53}" presName="childText" presStyleLbl="revTx" presStyleIdx="0" presStyleCnt="2">
        <dgm:presLayoutVars>
          <dgm:bulletEnabled val="1"/>
        </dgm:presLayoutVars>
      </dgm:prSet>
      <dgm:spPr/>
      <dgm:t>
        <a:bodyPr/>
        <a:lstStyle/>
        <a:p>
          <a:endParaRPr lang="zh-CN" altLang="en-US"/>
        </a:p>
      </dgm:t>
    </dgm:pt>
    <dgm:pt modelId="{099A111A-6944-445C-91E4-4E2D28C76BDC}" type="pres">
      <dgm:prSet presAssocID="{1F538C47-64D0-419E-B03B-2C3DE9523182}" presName="parentText" presStyleLbl="node1" presStyleIdx="1" presStyleCnt="2">
        <dgm:presLayoutVars>
          <dgm:chMax val="0"/>
          <dgm:bulletEnabled val="1"/>
        </dgm:presLayoutVars>
      </dgm:prSet>
      <dgm:spPr/>
      <dgm:t>
        <a:bodyPr/>
        <a:lstStyle/>
        <a:p>
          <a:endParaRPr lang="zh-CN" altLang="en-US"/>
        </a:p>
      </dgm:t>
    </dgm:pt>
    <dgm:pt modelId="{B4DC21F0-770B-4290-BC69-7DFD45034294}" type="pres">
      <dgm:prSet presAssocID="{1F538C47-64D0-419E-B03B-2C3DE9523182}" presName="childText" presStyleLbl="revTx" presStyleIdx="1" presStyleCnt="2">
        <dgm:presLayoutVars>
          <dgm:bulletEnabled val="1"/>
        </dgm:presLayoutVars>
      </dgm:prSet>
      <dgm:spPr/>
      <dgm:t>
        <a:bodyPr/>
        <a:lstStyle/>
        <a:p>
          <a:endParaRPr lang="zh-CN" altLang="en-US"/>
        </a:p>
      </dgm:t>
    </dgm:pt>
  </dgm:ptLst>
  <dgm:cxnLst>
    <dgm:cxn modelId="{701E05BB-6445-4D38-B291-B4A4FE13EECC}" srcId="{1F538C47-64D0-419E-B03B-2C3DE9523182}" destId="{954B736D-0B9E-404F-8011-A297717BA986}" srcOrd="1" destOrd="0" parTransId="{BEA0F4E8-F622-4F3E-86EB-A8A69F50589D}" sibTransId="{5BF14D73-B2FD-4E18-BEF8-917DEBDDA745}"/>
    <dgm:cxn modelId="{ACF89E7D-FAB7-43D3-B03C-76F87B7753C8}" type="presOf" srcId="{471F2B14-727B-4338-B355-F32DC92A9C21}" destId="{AE366F64-1D43-4242-860A-F294987883BA}" srcOrd="0" destOrd="1" presId="urn:microsoft.com/office/officeart/2005/8/layout/vList2"/>
    <dgm:cxn modelId="{B1AC8457-4377-4FB2-86F8-8893D353C1C9}" type="presOf" srcId="{1F538C47-64D0-419E-B03B-2C3DE9523182}" destId="{099A111A-6944-445C-91E4-4E2D28C76BDC}" srcOrd="0" destOrd="0" presId="urn:microsoft.com/office/officeart/2005/8/layout/vList2"/>
    <dgm:cxn modelId="{A6ADB755-7FFD-4739-84C6-1F70A0FB99B2}" type="presOf" srcId="{F3A76C3F-FDC4-4CAA-9E8A-A5CA242B4337}" destId="{B4DC21F0-770B-4290-BC69-7DFD45034294}" srcOrd="0" destOrd="0" presId="urn:microsoft.com/office/officeart/2005/8/layout/vList2"/>
    <dgm:cxn modelId="{7733910E-B39A-4DA7-91DD-C45B50A81827}" type="presOf" srcId="{ED991A28-72E8-4E1F-A74B-AC3F16B91D53}" destId="{11D28818-9809-4D93-B479-3275965CC8AC}" srcOrd="0" destOrd="0" presId="urn:microsoft.com/office/officeart/2005/8/layout/vList2"/>
    <dgm:cxn modelId="{3F7A6FA6-4883-42CC-906F-367D279F08F7}" type="presOf" srcId="{954B736D-0B9E-404F-8011-A297717BA986}" destId="{B4DC21F0-770B-4290-BC69-7DFD45034294}" srcOrd="0" destOrd="1" presId="urn:microsoft.com/office/officeart/2005/8/layout/vList2"/>
    <dgm:cxn modelId="{9B6A6B48-6269-4014-AF21-2D6744753201}" srcId="{ED991A28-72E8-4E1F-A74B-AC3F16B91D53}" destId="{4C152404-5A42-41AC-96A2-CC5A889D3D1B}" srcOrd="0" destOrd="0" parTransId="{24113CE3-53CE-4562-928C-7583FBE8D10C}" sibTransId="{5B91A8B4-3E83-453E-9954-CB155A7E318C}"/>
    <dgm:cxn modelId="{9AE14CE2-464E-46DF-89F8-64661F6B2272}" type="presOf" srcId="{3F5CF38E-290D-410A-9774-AD90CFB77CE8}" destId="{B4DC21F0-770B-4290-BC69-7DFD45034294}" srcOrd="0" destOrd="2" presId="urn:microsoft.com/office/officeart/2005/8/layout/vList2"/>
    <dgm:cxn modelId="{3E3ACBF4-625C-4BCE-BCA6-7DED9BB1F09A}" type="presOf" srcId="{4C152404-5A42-41AC-96A2-CC5A889D3D1B}" destId="{AE366F64-1D43-4242-860A-F294987883BA}" srcOrd="0" destOrd="0" presId="urn:microsoft.com/office/officeart/2005/8/layout/vList2"/>
    <dgm:cxn modelId="{4941F666-6E70-41E7-96C4-86D67BA3BB65}" srcId="{ED991A28-72E8-4E1F-A74B-AC3F16B91D53}" destId="{471F2B14-727B-4338-B355-F32DC92A9C21}" srcOrd="1" destOrd="0" parTransId="{51B6C96A-94BE-42B7-98CC-9D1BE6064E8A}" sibTransId="{29006100-63E6-407F-9C2A-E6EB2282D098}"/>
    <dgm:cxn modelId="{9D42AB4A-5953-45DD-B1FD-BC38D6739884}" type="presOf" srcId="{2CBA85FC-86A8-4260-94D4-01CF2F9B2DBE}" destId="{4BBE8F1D-AB80-45E0-8B6E-75DC4DD762D3}" srcOrd="0" destOrd="0" presId="urn:microsoft.com/office/officeart/2005/8/layout/vList2"/>
    <dgm:cxn modelId="{0C82D011-A6C9-4F30-9D61-C141C92845E5}" srcId="{1F538C47-64D0-419E-B03B-2C3DE9523182}" destId="{F3A76C3F-FDC4-4CAA-9E8A-A5CA242B4337}" srcOrd="0" destOrd="0" parTransId="{71B77276-44FA-49A8-8D89-A31489F91FA0}" sibTransId="{71D1CEDD-8298-4AC1-B28C-CA9190D422A3}"/>
    <dgm:cxn modelId="{2B949B61-B734-46FA-94B5-DA6CF798D339}" srcId="{2CBA85FC-86A8-4260-94D4-01CF2F9B2DBE}" destId="{1F538C47-64D0-419E-B03B-2C3DE9523182}" srcOrd="1" destOrd="0" parTransId="{A43F7FED-C8F1-4795-BB81-DD0C9B194E75}" sibTransId="{6285F3B2-B03C-4FE7-B568-B4643569AACE}"/>
    <dgm:cxn modelId="{F77F8A8F-FB15-4986-83B1-2A0F8A4CA7A2}" srcId="{1F538C47-64D0-419E-B03B-2C3DE9523182}" destId="{3F5CF38E-290D-410A-9774-AD90CFB77CE8}" srcOrd="2" destOrd="0" parTransId="{97450B76-3532-4F40-996B-370E8D65AB38}" sibTransId="{5C429563-F2C6-4F4F-B23A-1D9D6C76C594}"/>
    <dgm:cxn modelId="{B81497F0-9253-430F-940D-00F0B5F8376E}" srcId="{2CBA85FC-86A8-4260-94D4-01CF2F9B2DBE}" destId="{ED991A28-72E8-4E1F-A74B-AC3F16B91D53}" srcOrd="0" destOrd="0" parTransId="{D7972C5A-C342-4E42-ABB8-30A2406AC812}" sibTransId="{2C244A7A-7B40-46E3-9B48-262D4C42EE94}"/>
    <dgm:cxn modelId="{A6D45CFB-A1AA-4F2A-84E5-B96F12822B0C}" type="presParOf" srcId="{4BBE8F1D-AB80-45E0-8B6E-75DC4DD762D3}" destId="{11D28818-9809-4D93-B479-3275965CC8AC}" srcOrd="0" destOrd="0" presId="urn:microsoft.com/office/officeart/2005/8/layout/vList2"/>
    <dgm:cxn modelId="{AD926A81-E778-479B-B6C0-CE40EDB71F69}" type="presParOf" srcId="{4BBE8F1D-AB80-45E0-8B6E-75DC4DD762D3}" destId="{AE366F64-1D43-4242-860A-F294987883BA}" srcOrd="1" destOrd="0" presId="urn:microsoft.com/office/officeart/2005/8/layout/vList2"/>
    <dgm:cxn modelId="{D12A5A4B-68C3-4166-8D0B-5526220BB280}" type="presParOf" srcId="{4BBE8F1D-AB80-45E0-8B6E-75DC4DD762D3}" destId="{099A111A-6944-445C-91E4-4E2D28C76BDC}" srcOrd="2" destOrd="0" presId="urn:microsoft.com/office/officeart/2005/8/layout/vList2"/>
    <dgm:cxn modelId="{58E7539D-AC53-4B6A-93C4-740EEED3C00C}" type="presParOf" srcId="{4BBE8F1D-AB80-45E0-8B6E-75DC4DD762D3}" destId="{B4DC21F0-770B-4290-BC69-7DFD45034294}" srcOrd="3" destOrd="0" presId="urn:microsoft.com/office/officeart/2005/8/layout/vList2"/>
  </dgm:cxnLst>
  <dgm:bg/>
  <dgm:whole/>
</dgm:dataModel>
</file>

<file path=ppt/diagrams/data11.xml><?xml version="1.0" encoding="utf-8"?>
<dgm:dataModel xmlns:dgm="http://schemas.openxmlformats.org/drawingml/2006/diagram" xmlns:a="http://schemas.openxmlformats.org/drawingml/2006/main">
  <dgm:ptLst>
    <dgm:pt modelId="{833E5836-0B39-4218-B88F-2858062762B7}"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zh-CN" altLang="en-US"/>
        </a:p>
      </dgm:t>
    </dgm:pt>
    <dgm:pt modelId="{C628464F-526F-45F2-9096-9657EA1F8A07}">
      <dgm:prSet phldrT="[文本]"/>
      <dgm:spPr/>
      <dgm:t>
        <a:bodyPr/>
        <a:lstStyle/>
        <a:p>
          <a:r>
            <a:rPr lang="zh-CN" altLang="en-US" dirty="0" smtClean="0"/>
            <a:t>离职后福利计划，是指企业与职工就离职后福利达成的协议，或者企业为向职工提供离职后福利制定的规章或办法等。</a:t>
          </a:r>
          <a:endParaRPr lang="zh-CN" altLang="en-US" dirty="0"/>
        </a:p>
      </dgm:t>
    </dgm:pt>
    <dgm:pt modelId="{F0FF5042-3AC5-498C-804B-B28E7FF836A2}" type="parTrans" cxnId="{62A44893-47B1-43DC-A7F0-ECD9564C496A}">
      <dgm:prSet/>
      <dgm:spPr/>
      <dgm:t>
        <a:bodyPr/>
        <a:lstStyle/>
        <a:p>
          <a:endParaRPr lang="zh-CN" altLang="en-US"/>
        </a:p>
      </dgm:t>
    </dgm:pt>
    <dgm:pt modelId="{B743CF13-F4D5-40DB-89A7-D00F9C4B90BE}" type="sibTrans" cxnId="{62A44893-47B1-43DC-A7F0-ECD9564C496A}">
      <dgm:prSet/>
      <dgm:spPr/>
      <dgm:t>
        <a:bodyPr/>
        <a:lstStyle/>
        <a:p>
          <a:endParaRPr lang="zh-CN" altLang="en-US"/>
        </a:p>
      </dgm:t>
    </dgm:pt>
    <dgm:pt modelId="{81522EC0-F22B-4DA9-8059-F48B25675538}">
      <dgm:prSet phldrT="[文本]"/>
      <dgm:spPr/>
      <dgm:t>
        <a:bodyPr/>
        <a:lstStyle/>
        <a:p>
          <a:r>
            <a:rPr lang="zh-CN" altLang="en-US" dirty="0" smtClean="0"/>
            <a:t>设定提存计划</a:t>
          </a:r>
          <a:endParaRPr lang="zh-CN" altLang="en-US" dirty="0"/>
        </a:p>
      </dgm:t>
    </dgm:pt>
    <dgm:pt modelId="{66BEC392-DEFD-4371-9C94-D742BAA5ACAB}" type="parTrans" cxnId="{ED54A2FE-332D-4A47-929A-023547C6869B}">
      <dgm:prSet/>
      <dgm:spPr/>
      <dgm:t>
        <a:bodyPr/>
        <a:lstStyle/>
        <a:p>
          <a:endParaRPr lang="zh-CN" altLang="en-US"/>
        </a:p>
      </dgm:t>
    </dgm:pt>
    <dgm:pt modelId="{47CE8DC1-7D4D-4449-A7C7-3B06E613DAD9}" type="sibTrans" cxnId="{ED54A2FE-332D-4A47-929A-023547C6869B}">
      <dgm:prSet/>
      <dgm:spPr/>
      <dgm:t>
        <a:bodyPr/>
        <a:lstStyle/>
        <a:p>
          <a:endParaRPr lang="zh-CN" altLang="en-US"/>
        </a:p>
      </dgm:t>
    </dgm:pt>
    <dgm:pt modelId="{2653A323-326F-4772-A395-E890D2558608}">
      <dgm:prSet phldrT="[文本]"/>
      <dgm:spPr/>
      <dgm:t>
        <a:bodyPr/>
        <a:lstStyle/>
        <a:p>
          <a:r>
            <a:rPr lang="zh-CN" altLang="en-US" dirty="0" smtClean="0"/>
            <a:t>设定提存计划，是指企业向独立的基金缴存固定费用后，不再承担进一步支付义务的离职后福利计划。如按照职工工资总额的</a:t>
          </a:r>
          <a:r>
            <a:rPr lang="en-US" altLang="zh-CN" dirty="0" smtClean="0"/>
            <a:t>12%</a:t>
          </a:r>
          <a:r>
            <a:rPr lang="zh-CN" altLang="en-US" dirty="0" smtClean="0"/>
            <a:t>计提的基本养老保险费、失业保险费、年金缴费等。</a:t>
          </a:r>
          <a:endParaRPr lang="zh-CN" altLang="en-US" dirty="0"/>
        </a:p>
      </dgm:t>
    </dgm:pt>
    <dgm:pt modelId="{6C692A3F-D367-435B-8F66-55D9BE932334}" type="parTrans" cxnId="{C0345683-D66A-4ECA-AE58-C54249F590A1}">
      <dgm:prSet/>
      <dgm:spPr/>
      <dgm:t>
        <a:bodyPr/>
        <a:lstStyle/>
        <a:p>
          <a:endParaRPr lang="zh-CN" altLang="en-US"/>
        </a:p>
      </dgm:t>
    </dgm:pt>
    <dgm:pt modelId="{714FDB2C-E3FB-4DFA-A75B-8CF8ED62A08A}" type="sibTrans" cxnId="{C0345683-D66A-4ECA-AE58-C54249F590A1}">
      <dgm:prSet/>
      <dgm:spPr/>
      <dgm:t>
        <a:bodyPr/>
        <a:lstStyle/>
        <a:p>
          <a:endParaRPr lang="zh-CN" altLang="en-US"/>
        </a:p>
      </dgm:t>
    </dgm:pt>
    <dgm:pt modelId="{7AB5E9C8-C457-4B3F-8ECE-A16F35B47039}">
      <dgm:prSet phldrT="[文本]"/>
      <dgm:spPr/>
      <dgm:t>
        <a:bodyPr/>
        <a:lstStyle/>
        <a:p>
          <a:r>
            <a:rPr lang="zh-CN" altLang="en-US" dirty="0" smtClean="0"/>
            <a:t>设定受益计划</a:t>
          </a:r>
          <a:endParaRPr lang="zh-CN" altLang="en-US" dirty="0"/>
        </a:p>
      </dgm:t>
    </dgm:pt>
    <dgm:pt modelId="{EA688389-02EE-4552-8FE1-1C8338ABE363}" type="parTrans" cxnId="{3F95A27A-AA97-4793-BCF8-3F81B46E3357}">
      <dgm:prSet/>
      <dgm:spPr/>
      <dgm:t>
        <a:bodyPr/>
        <a:lstStyle/>
        <a:p>
          <a:endParaRPr lang="zh-CN" altLang="en-US"/>
        </a:p>
      </dgm:t>
    </dgm:pt>
    <dgm:pt modelId="{D0D889AA-4718-440B-A608-082764EA429A}" type="sibTrans" cxnId="{3F95A27A-AA97-4793-BCF8-3F81B46E3357}">
      <dgm:prSet/>
      <dgm:spPr/>
      <dgm:t>
        <a:bodyPr/>
        <a:lstStyle/>
        <a:p>
          <a:endParaRPr lang="zh-CN" altLang="en-US"/>
        </a:p>
      </dgm:t>
    </dgm:pt>
    <dgm:pt modelId="{9730CE27-5449-44EE-8142-CF9E43547474}">
      <dgm:prSet phldrT="[文本]"/>
      <dgm:spPr/>
      <dgm:t>
        <a:bodyPr/>
        <a:lstStyle/>
        <a:p>
          <a:r>
            <a:rPr lang="zh-CN" altLang="en-US" dirty="0" smtClean="0"/>
            <a:t>设定受益计划，是指除设定提存计划以外的离职后福利计划。在设定受益计划下，企业的义务是为现在及以前的职工提供约定的福利，并且精算风险和投资风险实质上由企业来承担。</a:t>
          </a:r>
          <a:endParaRPr lang="zh-CN" altLang="en-US" dirty="0"/>
        </a:p>
      </dgm:t>
    </dgm:pt>
    <dgm:pt modelId="{9F12945D-7A3F-4E3A-AABD-52615FDAAA24}" type="parTrans" cxnId="{6F1AC2A1-C41B-4D6D-AA65-14BFE3AF68BE}">
      <dgm:prSet/>
      <dgm:spPr/>
      <dgm:t>
        <a:bodyPr/>
        <a:lstStyle/>
        <a:p>
          <a:endParaRPr lang="zh-CN" altLang="en-US"/>
        </a:p>
      </dgm:t>
    </dgm:pt>
    <dgm:pt modelId="{747E10FF-84D1-444E-BB0C-609F40293DD4}" type="sibTrans" cxnId="{6F1AC2A1-C41B-4D6D-AA65-14BFE3AF68BE}">
      <dgm:prSet/>
      <dgm:spPr/>
      <dgm:t>
        <a:bodyPr/>
        <a:lstStyle/>
        <a:p>
          <a:endParaRPr lang="zh-CN" altLang="en-US"/>
        </a:p>
      </dgm:t>
    </dgm:pt>
    <dgm:pt modelId="{54022AA1-EA52-4F08-A8A2-E1105E5C826B}" type="pres">
      <dgm:prSet presAssocID="{833E5836-0B39-4218-B88F-2858062762B7}" presName="Name0" presStyleCnt="0">
        <dgm:presLayoutVars>
          <dgm:chPref val="1"/>
          <dgm:dir/>
          <dgm:animOne val="branch"/>
          <dgm:animLvl val="lvl"/>
          <dgm:resizeHandles/>
        </dgm:presLayoutVars>
      </dgm:prSet>
      <dgm:spPr/>
      <dgm:t>
        <a:bodyPr/>
        <a:lstStyle/>
        <a:p>
          <a:endParaRPr lang="zh-CN" altLang="en-US"/>
        </a:p>
      </dgm:t>
    </dgm:pt>
    <dgm:pt modelId="{FBC3C1FD-6D32-4852-9EC9-FE1D1632D05D}" type="pres">
      <dgm:prSet presAssocID="{C628464F-526F-45F2-9096-9657EA1F8A07}" presName="vertOne" presStyleCnt="0"/>
      <dgm:spPr/>
    </dgm:pt>
    <dgm:pt modelId="{286EBF83-407B-40D2-8B0D-B702BB8B8976}" type="pres">
      <dgm:prSet presAssocID="{C628464F-526F-45F2-9096-9657EA1F8A07}" presName="txOne" presStyleLbl="node0" presStyleIdx="0" presStyleCnt="1">
        <dgm:presLayoutVars>
          <dgm:chPref val="3"/>
        </dgm:presLayoutVars>
      </dgm:prSet>
      <dgm:spPr/>
      <dgm:t>
        <a:bodyPr/>
        <a:lstStyle/>
        <a:p>
          <a:endParaRPr lang="zh-CN" altLang="en-US"/>
        </a:p>
      </dgm:t>
    </dgm:pt>
    <dgm:pt modelId="{932310CC-E151-483B-91AE-50F82FF4B56C}" type="pres">
      <dgm:prSet presAssocID="{C628464F-526F-45F2-9096-9657EA1F8A07}" presName="parTransOne" presStyleCnt="0"/>
      <dgm:spPr/>
    </dgm:pt>
    <dgm:pt modelId="{395BB260-22BF-46B8-AEF4-66B70630B630}" type="pres">
      <dgm:prSet presAssocID="{C628464F-526F-45F2-9096-9657EA1F8A07}" presName="horzOne" presStyleCnt="0"/>
      <dgm:spPr/>
    </dgm:pt>
    <dgm:pt modelId="{4782E909-9C55-4032-ABA9-02BFE534F1B8}" type="pres">
      <dgm:prSet presAssocID="{81522EC0-F22B-4DA9-8059-F48B25675538}" presName="vertTwo" presStyleCnt="0"/>
      <dgm:spPr/>
    </dgm:pt>
    <dgm:pt modelId="{C62975E8-FB6C-4635-AB9C-03F4B1961804}" type="pres">
      <dgm:prSet presAssocID="{81522EC0-F22B-4DA9-8059-F48B25675538}" presName="txTwo" presStyleLbl="node2" presStyleIdx="0" presStyleCnt="2">
        <dgm:presLayoutVars>
          <dgm:chPref val="3"/>
        </dgm:presLayoutVars>
      </dgm:prSet>
      <dgm:spPr/>
      <dgm:t>
        <a:bodyPr/>
        <a:lstStyle/>
        <a:p>
          <a:endParaRPr lang="zh-CN" altLang="en-US"/>
        </a:p>
      </dgm:t>
    </dgm:pt>
    <dgm:pt modelId="{07B144F7-5E00-4D7C-87C4-3259398DBB39}" type="pres">
      <dgm:prSet presAssocID="{81522EC0-F22B-4DA9-8059-F48B25675538}" presName="parTransTwo" presStyleCnt="0"/>
      <dgm:spPr/>
    </dgm:pt>
    <dgm:pt modelId="{3BD48827-AE1B-493B-9079-2968643CC685}" type="pres">
      <dgm:prSet presAssocID="{81522EC0-F22B-4DA9-8059-F48B25675538}" presName="horzTwo" presStyleCnt="0"/>
      <dgm:spPr/>
    </dgm:pt>
    <dgm:pt modelId="{A35E5F5F-C2F1-43EB-B8F3-A8D2E1819401}" type="pres">
      <dgm:prSet presAssocID="{2653A323-326F-4772-A395-E890D2558608}" presName="vertThree" presStyleCnt="0"/>
      <dgm:spPr/>
    </dgm:pt>
    <dgm:pt modelId="{059A22AB-83AF-435D-B382-AE64F7DBDC1C}" type="pres">
      <dgm:prSet presAssocID="{2653A323-326F-4772-A395-E890D2558608}" presName="txThree" presStyleLbl="node3" presStyleIdx="0" presStyleCnt="2">
        <dgm:presLayoutVars>
          <dgm:chPref val="3"/>
        </dgm:presLayoutVars>
      </dgm:prSet>
      <dgm:spPr/>
      <dgm:t>
        <a:bodyPr/>
        <a:lstStyle/>
        <a:p>
          <a:endParaRPr lang="zh-CN" altLang="en-US"/>
        </a:p>
      </dgm:t>
    </dgm:pt>
    <dgm:pt modelId="{7DB2054D-D010-4100-B4B8-36CE067CEED0}" type="pres">
      <dgm:prSet presAssocID="{2653A323-326F-4772-A395-E890D2558608}" presName="horzThree" presStyleCnt="0"/>
      <dgm:spPr/>
    </dgm:pt>
    <dgm:pt modelId="{D491CCDD-E83F-4F09-B171-88A267509D22}" type="pres">
      <dgm:prSet presAssocID="{47CE8DC1-7D4D-4449-A7C7-3B06E613DAD9}" presName="sibSpaceTwo" presStyleCnt="0"/>
      <dgm:spPr/>
    </dgm:pt>
    <dgm:pt modelId="{0642CB6D-04DF-471F-8CCE-00237404DB8D}" type="pres">
      <dgm:prSet presAssocID="{7AB5E9C8-C457-4B3F-8ECE-A16F35B47039}" presName="vertTwo" presStyleCnt="0"/>
      <dgm:spPr/>
    </dgm:pt>
    <dgm:pt modelId="{2F7CC493-59B2-4E1D-813C-096790462589}" type="pres">
      <dgm:prSet presAssocID="{7AB5E9C8-C457-4B3F-8ECE-A16F35B47039}" presName="txTwo" presStyleLbl="node2" presStyleIdx="1" presStyleCnt="2">
        <dgm:presLayoutVars>
          <dgm:chPref val="3"/>
        </dgm:presLayoutVars>
      </dgm:prSet>
      <dgm:spPr/>
      <dgm:t>
        <a:bodyPr/>
        <a:lstStyle/>
        <a:p>
          <a:endParaRPr lang="zh-CN" altLang="en-US"/>
        </a:p>
      </dgm:t>
    </dgm:pt>
    <dgm:pt modelId="{CDFE4A12-D88E-4C99-9B84-22480998C485}" type="pres">
      <dgm:prSet presAssocID="{7AB5E9C8-C457-4B3F-8ECE-A16F35B47039}" presName="parTransTwo" presStyleCnt="0"/>
      <dgm:spPr/>
    </dgm:pt>
    <dgm:pt modelId="{A19E6194-CC36-4A04-91E7-FF98C5733DBD}" type="pres">
      <dgm:prSet presAssocID="{7AB5E9C8-C457-4B3F-8ECE-A16F35B47039}" presName="horzTwo" presStyleCnt="0"/>
      <dgm:spPr/>
    </dgm:pt>
    <dgm:pt modelId="{9D4C9995-4768-4EAF-8C26-DB0B436C3089}" type="pres">
      <dgm:prSet presAssocID="{9730CE27-5449-44EE-8142-CF9E43547474}" presName="vertThree" presStyleCnt="0"/>
      <dgm:spPr/>
    </dgm:pt>
    <dgm:pt modelId="{3CF96DD4-5D43-4ED9-AB27-EDEB627BB24B}" type="pres">
      <dgm:prSet presAssocID="{9730CE27-5449-44EE-8142-CF9E43547474}" presName="txThree" presStyleLbl="node3" presStyleIdx="1" presStyleCnt="2">
        <dgm:presLayoutVars>
          <dgm:chPref val="3"/>
        </dgm:presLayoutVars>
      </dgm:prSet>
      <dgm:spPr/>
      <dgm:t>
        <a:bodyPr/>
        <a:lstStyle/>
        <a:p>
          <a:endParaRPr lang="zh-CN" altLang="en-US"/>
        </a:p>
      </dgm:t>
    </dgm:pt>
    <dgm:pt modelId="{409DDEE0-3AC4-4C33-8D84-1F253E5A9E37}" type="pres">
      <dgm:prSet presAssocID="{9730CE27-5449-44EE-8142-CF9E43547474}" presName="horzThree" presStyleCnt="0"/>
      <dgm:spPr/>
    </dgm:pt>
  </dgm:ptLst>
  <dgm:cxnLst>
    <dgm:cxn modelId="{D33437DE-9DC5-405D-8C35-4E65352ACFDD}" type="presOf" srcId="{7AB5E9C8-C457-4B3F-8ECE-A16F35B47039}" destId="{2F7CC493-59B2-4E1D-813C-096790462589}" srcOrd="0" destOrd="0" presId="urn:microsoft.com/office/officeart/2005/8/layout/hierarchy4"/>
    <dgm:cxn modelId="{AFA100A7-9A54-46D7-A7F3-738D0269AF0C}" type="presOf" srcId="{C628464F-526F-45F2-9096-9657EA1F8A07}" destId="{286EBF83-407B-40D2-8B0D-B702BB8B8976}" srcOrd="0" destOrd="0" presId="urn:microsoft.com/office/officeart/2005/8/layout/hierarchy4"/>
    <dgm:cxn modelId="{ED54A2FE-332D-4A47-929A-023547C6869B}" srcId="{C628464F-526F-45F2-9096-9657EA1F8A07}" destId="{81522EC0-F22B-4DA9-8059-F48B25675538}" srcOrd="0" destOrd="0" parTransId="{66BEC392-DEFD-4371-9C94-D742BAA5ACAB}" sibTransId="{47CE8DC1-7D4D-4449-A7C7-3B06E613DAD9}"/>
    <dgm:cxn modelId="{A22083A7-C8CF-4006-A8A3-EB46908FE908}" type="presOf" srcId="{2653A323-326F-4772-A395-E890D2558608}" destId="{059A22AB-83AF-435D-B382-AE64F7DBDC1C}" srcOrd="0" destOrd="0" presId="urn:microsoft.com/office/officeart/2005/8/layout/hierarchy4"/>
    <dgm:cxn modelId="{62A44893-47B1-43DC-A7F0-ECD9564C496A}" srcId="{833E5836-0B39-4218-B88F-2858062762B7}" destId="{C628464F-526F-45F2-9096-9657EA1F8A07}" srcOrd="0" destOrd="0" parTransId="{F0FF5042-3AC5-498C-804B-B28E7FF836A2}" sibTransId="{B743CF13-F4D5-40DB-89A7-D00F9C4B90BE}"/>
    <dgm:cxn modelId="{B23F3BF3-A5D1-4C5A-B2BA-7F1A2CC1F3AB}" type="presOf" srcId="{833E5836-0B39-4218-B88F-2858062762B7}" destId="{54022AA1-EA52-4F08-A8A2-E1105E5C826B}" srcOrd="0" destOrd="0" presId="urn:microsoft.com/office/officeart/2005/8/layout/hierarchy4"/>
    <dgm:cxn modelId="{3F95A27A-AA97-4793-BCF8-3F81B46E3357}" srcId="{C628464F-526F-45F2-9096-9657EA1F8A07}" destId="{7AB5E9C8-C457-4B3F-8ECE-A16F35B47039}" srcOrd="1" destOrd="0" parTransId="{EA688389-02EE-4552-8FE1-1C8338ABE363}" sibTransId="{D0D889AA-4718-440B-A608-082764EA429A}"/>
    <dgm:cxn modelId="{38F22FF9-9C94-4721-9398-54AF525F37C5}" type="presOf" srcId="{9730CE27-5449-44EE-8142-CF9E43547474}" destId="{3CF96DD4-5D43-4ED9-AB27-EDEB627BB24B}" srcOrd="0" destOrd="0" presId="urn:microsoft.com/office/officeart/2005/8/layout/hierarchy4"/>
    <dgm:cxn modelId="{C0345683-D66A-4ECA-AE58-C54249F590A1}" srcId="{81522EC0-F22B-4DA9-8059-F48B25675538}" destId="{2653A323-326F-4772-A395-E890D2558608}" srcOrd="0" destOrd="0" parTransId="{6C692A3F-D367-435B-8F66-55D9BE932334}" sibTransId="{714FDB2C-E3FB-4DFA-A75B-8CF8ED62A08A}"/>
    <dgm:cxn modelId="{7B897CE5-3C21-4030-B281-412C0DE74F40}" type="presOf" srcId="{81522EC0-F22B-4DA9-8059-F48B25675538}" destId="{C62975E8-FB6C-4635-AB9C-03F4B1961804}" srcOrd="0" destOrd="0" presId="urn:microsoft.com/office/officeart/2005/8/layout/hierarchy4"/>
    <dgm:cxn modelId="{6F1AC2A1-C41B-4D6D-AA65-14BFE3AF68BE}" srcId="{7AB5E9C8-C457-4B3F-8ECE-A16F35B47039}" destId="{9730CE27-5449-44EE-8142-CF9E43547474}" srcOrd="0" destOrd="0" parTransId="{9F12945D-7A3F-4E3A-AABD-52615FDAAA24}" sibTransId="{747E10FF-84D1-444E-BB0C-609F40293DD4}"/>
    <dgm:cxn modelId="{D149B210-FFCA-47A8-B2C1-541245193628}" type="presParOf" srcId="{54022AA1-EA52-4F08-A8A2-E1105E5C826B}" destId="{FBC3C1FD-6D32-4852-9EC9-FE1D1632D05D}" srcOrd="0" destOrd="0" presId="urn:microsoft.com/office/officeart/2005/8/layout/hierarchy4"/>
    <dgm:cxn modelId="{218EEBAD-CABF-404A-A3BC-B233E5B1B2C5}" type="presParOf" srcId="{FBC3C1FD-6D32-4852-9EC9-FE1D1632D05D}" destId="{286EBF83-407B-40D2-8B0D-B702BB8B8976}" srcOrd="0" destOrd="0" presId="urn:microsoft.com/office/officeart/2005/8/layout/hierarchy4"/>
    <dgm:cxn modelId="{1BD91BF8-E2B7-4E96-8405-D92797C78BDA}" type="presParOf" srcId="{FBC3C1FD-6D32-4852-9EC9-FE1D1632D05D}" destId="{932310CC-E151-483B-91AE-50F82FF4B56C}" srcOrd="1" destOrd="0" presId="urn:microsoft.com/office/officeart/2005/8/layout/hierarchy4"/>
    <dgm:cxn modelId="{D10BC47A-7C00-4A51-B937-A71D2ECA806E}" type="presParOf" srcId="{FBC3C1FD-6D32-4852-9EC9-FE1D1632D05D}" destId="{395BB260-22BF-46B8-AEF4-66B70630B630}" srcOrd="2" destOrd="0" presId="urn:microsoft.com/office/officeart/2005/8/layout/hierarchy4"/>
    <dgm:cxn modelId="{9ECDCC05-4F88-4A25-B000-55F76C4C1C19}" type="presParOf" srcId="{395BB260-22BF-46B8-AEF4-66B70630B630}" destId="{4782E909-9C55-4032-ABA9-02BFE534F1B8}" srcOrd="0" destOrd="0" presId="urn:microsoft.com/office/officeart/2005/8/layout/hierarchy4"/>
    <dgm:cxn modelId="{063D7012-2024-4B13-89D9-D8EEE9727908}" type="presParOf" srcId="{4782E909-9C55-4032-ABA9-02BFE534F1B8}" destId="{C62975E8-FB6C-4635-AB9C-03F4B1961804}" srcOrd="0" destOrd="0" presId="urn:microsoft.com/office/officeart/2005/8/layout/hierarchy4"/>
    <dgm:cxn modelId="{A98BD01D-988B-42AD-8708-64837F88FE3A}" type="presParOf" srcId="{4782E909-9C55-4032-ABA9-02BFE534F1B8}" destId="{07B144F7-5E00-4D7C-87C4-3259398DBB39}" srcOrd="1" destOrd="0" presId="urn:microsoft.com/office/officeart/2005/8/layout/hierarchy4"/>
    <dgm:cxn modelId="{6E797365-2829-4C60-A5C3-AB14B90773DE}" type="presParOf" srcId="{4782E909-9C55-4032-ABA9-02BFE534F1B8}" destId="{3BD48827-AE1B-493B-9079-2968643CC685}" srcOrd="2" destOrd="0" presId="urn:microsoft.com/office/officeart/2005/8/layout/hierarchy4"/>
    <dgm:cxn modelId="{8E9CFEA3-624F-4196-9546-5059C5773FE9}" type="presParOf" srcId="{3BD48827-AE1B-493B-9079-2968643CC685}" destId="{A35E5F5F-C2F1-43EB-B8F3-A8D2E1819401}" srcOrd="0" destOrd="0" presId="urn:microsoft.com/office/officeart/2005/8/layout/hierarchy4"/>
    <dgm:cxn modelId="{D0836F19-CFD2-4EB5-9841-92AC45BD79AE}" type="presParOf" srcId="{A35E5F5F-C2F1-43EB-B8F3-A8D2E1819401}" destId="{059A22AB-83AF-435D-B382-AE64F7DBDC1C}" srcOrd="0" destOrd="0" presId="urn:microsoft.com/office/officeart/2005/8/layout/hierarchy4"/>
    <dgm:cxn modelId="{5B6A226F-443F-4305-BAEF-F5B471CD14A1}" type="presParOf" srcId="{A35E5F5F-C2F1-43EB-B8F3-A8D2E1819401}" destId="{7DB2054D-D010-4100-B4B8-36CE067CEED0}" srcOrd="1" destOrd="0" presId="urn:microsoft.com/office/officeart/2005/8/layout/hierarchy4"/>
    <dgm:cxn modelId="{E3F0E530-98FA-4AC1-B724-963F72F5F16E}" type="presParOf" srcId="{395BB260-22BF-46B8-AEF4-66B70630B630}" destId="{D491CCDD-E83F-4F09-B171-88A267509D22}" srcOrd="1" destOrd="0" presId="urn:microsoft.com/office/officeart/2005/8/layout/hierarchy4"/>
    <dgm:cxn modelId="{90C803E8-36CD-4E5A-8547-BC1AAF463604}" type="presParOf" srcId="{395BB260-22BF-46B8-AEF4-66B70630B630}" destId="{0642CB6D-04DF-471F-8CCE-00237404DB8D}" srcOrd="2" destOrd="0" presId="urn:microsoft.com/office/officeart/2005/8/layout/hierarchy4"/>
    <dgm:cxn modelId="{0FD5522C-2E12-444C-9BC9-96F2866AABF9}" type="presParOf" srcId="{0642CB6D-04DF-471F-8CCE-00237404DB8D}" destId="{2F7CC493-59B2-4E1D-813C-096790462589}" srcOrd="0" destOrd="0" presId="urn:microsoft.com/office/officeart/2005/8/layout/hierarchy4"/>
    <dgm:cxn modelId="{C2FBBF86-E963-44B7-AEEF-E359BBB9A1FC}" type="presParOf" srcId="{0642CB6D-04DF-471F-8CCE-00237404DB8D}" destId="{CDFE4A12-D88E-4C99-9B84-22480998C485}" srcOrd="1" destOrd="0" presId="urn:microsoft.com/office/officeart/2005/8/layout/hierarchy4"/>
    <dgm:cxn modelId="{3490871B-87AC-496B-867D-708F8E7BF77F}" type="presParOf" srcId="{0642CB6D-04DF-471F-8CCE-00237404DB8D}" destId="{A19E6194-CC36-4A04-91E7-FF98C5733DBD}" srcOrd="2" destOrd="0" presId="urn:microsoft.com/office/officeart/2005/8/layout/hierarchy4"/>
    <dgm:cxn modelId="{3E85479A-399C-4954-8022-F518C11765C8}" type="presParOf" srcId="{A19E6194-CC36-4A04-91E7-FF98C5733DBD}" destId="{9D4C9995-4768-4EAF-8C26-DB0B436C3089}" srcOrd="0" destOrd="0" presId="urn:microsoft.com/office/officeart/2005/8/layout/hierarchy4"/>
    <dgm:cxn modelId="{BE7C3277-4FB7-48AB-8592-42433A32DCEB}" type="presParOf" srcId="{9D4C9995-4768-4EAF-8C26-DB0B436C3089}" destId="{3CF96DD4-5D43-4ED9-AB27-EDEB627BB24B}" srcOrd="0" destOrd="0" presId="urn:microsoft.com/office/officeart/2005/8/layout/hierarchy4"/>
    <dgm:cxn modelId="{B71C1E10-DB31-4596-91BC-E8F09B4DB411}" type="presParOf" srcId="{9D4C9995-4768-4EAF-8C26-DB0B436C3089}" destId="{409DDEE0-3AC4-4C33-8D84-1F253E5A9E37}" srcOrd="1" destOrd="0" presId="urn:microsoft.com/office/officeart/2005/8/layout/hierarchy4"/>
  </dgm:cxnLst>
  <dgm:bg/>
  <dgm:whole/>
</dgm:dataModel>
</file>

<file path=ppt/diagrams/data12.xml><?xml version="1.0" encoding="utf-8"?>
<dgm:dataModel xmlns:dgm="http://schemas.openxmlformats.org/drawingml/2006/diagram" xmlns:a="http://schemas.openxmlformats.org/drawingml/2006/main">
  <dgm:ptLst>
    <dgm:pt modelId="{191527D6-C0A4-4C9C-9D64-BEFAFBD9EAC9}" type="doc">
      <dgm:prSet loTypeId="urn:microsoft.com/office/officeart/2005/8/layout/hierarchy4" loCatId="list" qsTypeId="urn:microsoft.com/office/officeart/2005/8/quickstyle/simple1" qsCatId="simple" csTypeId="urn:microsoft.com/office/officeart/2005/8/colors/accent1_1" csCatId="accent1" phldr="1"/>
      <dgm:spPr/>
      <dgm:t>
        <a:bodyPr/>
        <a:lstStyle/>
        <a:p>
          <a:endParaRPr lang="zh-CN" altLang="en-US"/>
        </a:p>
      </dgm:t>
    </dgm:pt>
    <dgm:pt modelId="{DE785B32-FD91-4B9D-921D-3D2190869821}">
      <dgm:prSet phldrT="[文本]"/>
      <dgm:spPr/>
      <dgm:t>
        <a:bodyPr/>
        <a:lstStyle/>
        <a:p>
          <a:r>
            <a:rPr lang="zh-CN" altLang="en-US" dirty="0" smtClean="0">
              <a:solidFill>
                <a:srgbClr val="C00000"/>
              </a:solidFill>
            </a:rPr>
            <a:t>其他长期职工福利，是指除短期薪酬、离职后福利、辞退福利之外的其他所有职工福利。</a:t>
          </a:r>
          <a:endParaRPr lang="zh-CN" altLang="en-US" dirty="0">
            <a:solidFill>
              <a:srgbClr val="C00000"/>
            </a:solidFill>
          </a:endParaRPr>
        </a:p>
      </dgm:t>
    </dgm:pt>
    <dgm:pt modelId="{6B8F55B5-C755-4C6E-9AD3-C018ED3CE75F}" type="parTrans" cxnId="{71E9FAF4-A065-464B-BB6F-C7AFB56AB987}">
      <dgm:prSet/>
      <dgm:spPr/>
      <dgm:t>
        <a:bodyPr/>
        <a:lstStyle/>
        <a:p>
          <a:endParaRPr lang="zh-CN" altLang="en-US">
            <a:solidFill>
              <a:srgbClr val="C00000"/>
            </a:solidFill>
          </a:endParaRPr>
        </a:p>
      </dgm:t>
    </dgm:pt>
    <dgm:pt modelId="{28D02231-1A2F-4812-821B-8AA95A832D78}" type="sibTrans" cxnId="{71E9FAF4-A065-464B-BB6F-C7AFB56AB987}">
      <dgm:prSet/>
      <dgm:spPr/>
      <dgm:t>
        <a:bodyPr/>
        <a:lstStyle/>
        <a:p>
          <a:endParaRPr lang="zh-CN" altLang="en-US">
            <a:solidFill>
              <a:srgbClr val="C00000"/>
            </a:solidFill>
          </a:endParaRPr>
        </a:p>
      </dgm:t>
    </dgm:pt>
    <dgm:pt modelId="{166F0ED9-97A0-4A50-9040-84E80187A747}">
      <dgm:prSet phldrT="[文本]"/>
      <dgm:spPr/>
      <dgm:t>
        <a:bodyPr/>
        <a:lstStyle/>
        <a:p>
          <a:r>
            <a:rPr lang="zh-CN" altLang="en-US" dirty="0" smtClean="0">
              <a:solidFill>
                <a:srgbClr val="C00000"/>
              </a:solidFill>
            </a:rPr>
            <a:t>长期带薪缺勤</a:t>
          </a:r>
          <a:endParaRPr lang="zh-CN" altLang="en-US" dirty="0">
            <a:solidFill>
              <a:srgbClr val="C00000"/>
            </a:solidFill>
          </a:endParaRPr>
        </a:p>
      </dgm:t>
    </dgm:pt>
    <dgm:pt modelId="{68CEE7C4-D95E-437C-B547-1229463BD172}" type="parTrans" cxnId="{109C81D8-3DEE-40E8-B6EC-7629788B5F4B}">
      <dgm:prSet/>
      <dgm:spPr/>
      <dgm:t>
        <a:bodyPr/>
        <a:lstStyle/>
        <a:p>
          <a:endParaRPr lang="zh-CN" altLang="en-US">
            <a:solidFill>
              <a:srgbClr val="C00000"/>
            </a:solidFill>
          </a:endParaRPr>
        </a:p>
      </dgm:t>
    </dgm:pt>
    <dgm:pt modelId="{E1543651-36BC-4B51-867B-99BC5E57ACC9}" type="sibTrans" cxnId="{109C81D8-3DEE-40E8-B6EC-7629788B5F4B}">
      <dgm:prSet/>
      <dgm:spPr/>
      <dgm:t>
        <a:bodyPr/>
        <a:lstStyle/>
        <a:p>
          <a:endParaRPr lang="zh-CN" altLang="en-US">
            <a:solidFill>
              <a:srgbClr val="C00000"/>
            </a:solidFill>
          </a:endParaRPr>
        </a:p>
      </dgm:t>
    </dgm:pt>
    <dgm:pt modelId="{47B341C0-C98C-4281-BBE4-5DFEDFABF966}">
      <dgm:prSet phldrT="[文本]"/>
      <dgm:spPr/>
      <dgm:t>
        <a:bodyPr/>
        <a:lstStyle/>
        <a:p>
          <a:r>
            <a:rPr lang="zh-CN" altLang="en-US" dirty="0" smtClean="0">
              <a:solidFill>
                <a:srgbClr val="C00000"/>
              </a:solidFill>
            </a:rPr>
            <a:t>其他长期服务福利</a:t>
          </a:r>
          <a:endParaRPr lang="zh-CN" altLang="en-US" dirty="0">
            <a:solidFill>
              <a:srgbClr val="C00000"/>
            </a:solidFill>
          </a:endParaRPr>
        </a:p>
      </dgm:t>
    </dgm:pt>
    <dgm:pt modelId="{14B45AAD-E44D-4E6E-B64E-DD337D240821}" type="parTrans" cxnId="{56B38AB6-6215-4621-AA47-6A3BDFD01C96}">
      <dgm:prSet/>
      <dgm:spPr/>
      <dgm:t>
        <a:bodyPr/>
        <a:lstStyle/>
        <a:p>
          <a:endParaRPr lang="zh-CN" altLang="en-US">
            <a:solidFill>
              <a:srgbClr val="C00000"/>
            </a:solidFill>
          </a:endParaRPr>
        </a:p>
      </dgm:t>
    </dgm:pt>
    <dgm:pt modelId="{80EA2269-E1A1-4855-851D-109B4E94C638}" type="sibTrans" cxnId="{56B38AB6-6215-4621-AA47-6A3BDFD01C96}">
      <dgm:prSet/>
      <dgm:spPr/>
      <dgm:t>
        <a:bodyPr/>
        <a:lstStyle/>
        <a:p>
          <a:endParaRPr lang="zh-CN" altLang="en-US">
            <a:solidFill>
              <a:srgbClr val="C00000"/>
            </a:solidFill>
          </a:endParaRPr>
        </a:p>
      </dgm:t>
    </dgm:pt>
    <dgm:pt modelId="{A253C377-5D3A-4533-B35D-06E3E65381C3}">
      <dgm:prSet phldrT="[文本]"/>
      <dgm:spPr/>
      <dgm:t>
        <a:bodyPr/>
        <a:lstStyle/>
        <a:p>
          <a:r>
            <a:rPr lang="zh-CN" altLang="en-US" dirty="0" smtClean="0">
              <a:solidFill>
                <a:srgbClr val="C00000"/>
              </a:solidFill>
            </a:rPr>
            <a:t>长期残疾福利</a:t>
          </a:r>
          <a:endParaRPr lang="zh-CN" altLang="en-US" dirty="0">
            <a:solidFill>
              <a:srgbClr val="C00000"/>
            </a:solidFill>
          </a:endParaRPr>
        </a:p>
      </dgm:t>
    </dgm:pt>
    <dgm:pt modelId="{C64BB917-90CA-49BA-8CFF-62A0F37DFB40}" type="parTrans" cxnId="{0FA2B9D0-8805-4D93-A96E-BFA636DA2F1C}">
      <dgm:prSet/>
      <dgm:spPr/>
      <dgm:t>
        <a:bodyPr/>
        <a:lstStyle/>
        <a:p>
          <a:endParaRPr lang="zh-CN" altLang="en-US">
            <a:solidFill>
              <a:srgbClr val="C00000"/>
            </a:solidFill>
          </a:endParaRPr>
        </a:p>
      </dgm:t>
    </dgm:pt>
    <dgm:pt modelId="{8321D542-280F-49CF-80D2-3FAE16722535}" type="sibTrans" cxnId="{0FA2B9D0-8805-4D93-A96E-BFA636DA2F1C}">
      <dgm:prSet/>
      <dgm:spPr/>
      <dgm:t>
        <a:bodyPr/>
        <a:lstStyle/>
        <a:p>
          <a:endParaRPr lang="zh-CN" altLang="en-US">
            <a:solidFill>
              <a:srgbClr val="C00000"/>
            </a:solidFill>
          </a:endParaRPr>
        </a:p>
      </dgm:t>
    </dgm:pt>
    <dgm:pt modelId="{E1EDE79C-BA57-4C7E-B08A-A0DCD0FD4B19}">
      <dgm:prSet phldrT="[文本]"/>
      <dgm:spPr/>
      <dgm:t>
        <a:bodyPr/>
        <a:lstStyle/>
        <a:p>
          <a:r>
            <a:rPr lang="zh-CN" altLang="en-US" dirty="0" smtClean="0">
              <a:solidFill>
                <a:srgbClr val="C00000"/>
              </a:solidFill>
            </a:rPr>
            <a:t>长期利润分享计划</a:t>
          </a:r>
          <a:endParaRPr lang="zh-CN" altLang="en-US" dirty="0">
            <a:solidFill>
              <a:srgbClr val="C00000"/>
            </a:solidFill>
          </a:endParaRPr>
        </a:p>
      </dgm:t>
    </dgm:pt>
    <dgm:pt modelId="{F0BC9E5A-3681-4657-BFCC-77F30B26430C}" type="parTrans" cxnId="{E84E7A18-1D34-4564-BCD4-FECD0E315827}">
      <dgm:prSet/>
      <dgm:spPr/>
      <dgm:t>
        <a:bodyPr/>
        <a:lstStyle/>
        <a:p>
          <a:endParaRPr lang="zh-CN" altLang="en-US">
            <a:solidFill>
              <a:srgbClr val="C00000"/>
            </a:solidFill>
          </a:endParaRPr>
        </a:p>
      </dgm:t>
    </dgm:pt>
    <dgm:pt modelId="{5D3DDEC2-6802-426D-B105-E7C5335057DE}" type="sibTrans" cxnId="{E84E7A18-1D34-4564-BCD4-FECD0E315827}">
      <dgm:prSet/>
      <dgm:spPr/>
      <dgm:t>
        <a:bodyPr/>
        <a:lstStyle/>
        <a:p>
          <a:endParaRPr lang="zh-CN" altLang="en-US">
            <a:solidFill>
              <a:srgbClr val="C00000"/>
            </a:solidFill>
          </a:endParaRPr>
        </a:p>
      </dgm:t>
    </dgm:pt>
    <dgm:pt modelId="{9F94867B-7ADB-40AC-91C9-A573E4281A4A}">
      <dgm:prSet phldrT="[文本]"/>
      <dgm:spPr/>
      <dgm:t>
        <a:bodyPr/>
        <a:lstStyle/>
        <a:p>
          <a:r>
            <a:rPr lang="zh-CN" altLang="en-US" dirty="0" smtClean="0">
              <a:solidFill>
                <a:srgbClr val="C00000"/>
              </a:solidFill>
            </a:rPr>
            <a:t>长期奖金计划</a:t>
          </a:r>
          <a:endParaRPr lang="zh-CN" altLang="en-US" dirty="0">
            <a:solidFill>
              <a:srgbClr val="C00000"/>
            </a:solidFill>
          </a:endParaRPr>
        </a:p>
      </dgm:t>
    </dgm:pt>
    <dgm:pt modelId="{F0435D07-E405-47A0-99C1-1A20D14AF1B4}" type="parTrans" cxnId="{2DDA6BAF-CABD-446F-92B3-252627D10CCB}">
      <dgm:prSet/>
      <dgm:spPr/>
      <dgm:t>
        <a:bodyPr/>
        <a:lstStyle/>
        <a:p>
          <a:endParaRPr lang="zh-CN" altLang="en-US">
            <a:solidFill>
              <a:srgbClr val="C00000"/>
            </a:solidFill>
          </a:endParaRPr>
        </a:p>
      </dgm:t>
    </dgm:pt>
    <dgm:pt modelId="{6D85537A-3FDC-40C5-961A-4D698BB95131}" type="sibTrans" cxnId="{2DDA6BAF-CABD-446F-92B3-252627D10CCB}">
      <dgm:prSet/>
      <dgm:spPr/>
      <dgm:t>
        <a:bodyPr/>
        <a:lstStyle/>
        <a:p>
          <a:endParaRPr lang="zh-CN" altLang="en-US">
            <a:solidFill>
              <a:srgbClr val="C00000"/>
            </a:solidFill>
          </a:endParaRPr>
        </a:p>
      </dgm:t>
    </dgm:pt>
    <dgm:pt modelId="{6EFDA40F-9777-435A-93C7-115CA5B3601C}" type="pres">
      <dgm:prSet presAssocID="{191527D6-C0A4-4C9C-9D64-BEFAFBD9EAC9}" presName="Name0" presStyleCnt="0">
        <dgm:presLayoutVars>
          <dgm:chPref val="1"/>
          <dgm:dir/>
          <dgm:animOne val="branch"/>
          <dgm:animLvl val="lvl"/>
          <dgm:resizeHandles/>
        </dgm:presLayoutVars>
      </dgm:prSet>
      <dgm:spPr/>
      <dgm:t>
        <a:bodyPr/>
        <a:lstStyle/>
        <a:p>
          <a:endParaRPr lang="zh-CN" altLang="en-US"/>
        </a:p>
      </dgm:t>
    </dgm:pt>
    <dgm:pt modelId="{E1EA71A0-CFD5-407D-B016-D4719475CFBB}" type="pres">
      <dgm:prSet presAssocID="{DE785B32-FD91-4B9D-921D-3D2190869821}" presName="vertOne" presStyleCnt="0"/>
      <dgm:spPr/>
    </dgm:pt>
    <dgm:pt modelId="{F664CD28-1678-4195-83B8-F62193FEC6FE}" type="pres">
      <dgm:prSet presAssocID="{DE785B32-FD91-4B9D-921D-3D2190869821}" presName="txOne" presStyleLbl="node0" presStyleIdx="0" presStyleCnt="1">
        <dgm:presLayoutVars>
          <dgm:chPref val="3"/>
        </dgm:presLayoutVars>
      </dgm:prSet>
      <dgm:spPr/>
      <dgm:t>
        <a:bodyPr/>
        <a:lstStyle/>
        <a:p>
          <a:endParaRPr lang="zh-CN" altLang="en-US"/>
        </a:p>
      </dgm:t>
    </dgm:pt>
    <dgm:pt modelId="{614DDCA0-FF7D-49CA-9AA4-E8F7EEF01A67}" type="pres">
      <dgm:prSet presAssocID="{DE785B32-FD91-4B9D-921D-3D2190869821}" presName="parTransOne" presStyleCnt="0"/>
      <dgm:spPr/>
    </dgm:pt>
    <dgm:pt modelId="{A2F4CFCD-DC77-4D6D-BDC6-1334F19CAFC6}" type="pres">
      <dgm:prSet presAssocID="{DE785B32-FD91-4B9D-921D-3D2190869821}" presName="horzOne" presStyleCnt="0"/>
      <dgm:spPr/>
    </dgm:pt>
    <dgm:pt modelId="{423852B7-3930-483B-B00D-477ACD80D9C6}" type="pres">
      <dgm:prSet presAssocID="{166F0ED9-97A0-4A50-9040-84E80187A747}" presName="vertTwo" presStyleCnt="0"/>
      <dgm:spPr/>
    </dgm:pt>
    <dgm:pt modelId="{BBE0224C-30B0-4708-AB9A-FFFFBC2079C9}" type="pres">
      <dgm:prSet presAssocID="{166F0ED9-97A0-4A50-9040-84E80187A747}" presName="txTwo" presStyleLbl="node2" presStyleIdx="0" presStyleCnt="5">
        <dgm:presLayoutVars>
          <dgm:chPref val="3"/>
        </dgm:presLayoutVars>
      </dgm:prSet>
      <dgm:spPr/>
      <dgm:t>
        <a:bodyPr/>
        <a:lstStyle/>
        <a:p>
          <a:endParaRPr lang="zh-CN" altLang="en-US"/>
        </a:p>
      </dgm:t>
    </dgm:pt>
    <dgm:pt modelId="{CA142FF6-6752-4759-AF00-1A9F2983D163}" type="pres">
      <dgm:prSet presAssocID="{166F0ED9-97A0-4A50-9040-84E80187A747}" presName="horzTwo" presStyleCnt="0"/>
      <dgm:spPr/>
    </dgm:pt>
    <dgm:pt modelId="{9CFA4E81-C90C-41E9-AA4E-BB727B2E12D7}" type="pres">
      <dgm:prSet presAssocID="{E1543651-36BC-4B51-867B-99BC5E57ACC9}" presName="sibSpaceTwo" presStyleCnt="0"/>
      <dgm:spPr/>
    </dgm:pt>
    <dgm:pt modelId="{532F1DA5-D144-40E0-B54B-23C83E7EE338}" type="pres">
      <dgm:prSet presAssocID="{47B341C0-C98C-4281-BBE4-5DFEDFABF966}" presName="vertTwo" presStyleCnt="0"/>
      <dgm:spPr/>
    </dgm:pt>
    <dgm:pt modelId="{5F81C4CB-0DF2-4CDA-8CBD-A975D5DA5A5B}" type="pres">
      <dgm:prSet presAssocID="{47B341C0-C98C-4281-BBE4-5DFEDFABF966}" presName="txTwo" presStyleLbl="node2" presStyleIdx="1" presStyleCnt="5">
        <dgm:presLayoutVars>
          <dgm:chPref val="3"/>
        </dgm:presLayoutVars>
      </dgm:prSet>
      <dgm:spPr/>
      <dgm:t>
        <a:bodyPr/>
        <a:lstStyle/>
        <a:p>
          <a:endParaRPr lang="zh-CN" altLang="en-US"/>
        </a:p>
      </dgm:t>
    </dgm:pt>
    <dgm:pt modelId="{11F7514A-A630-449C-953A-59A0CB47EF95}" type="pres">
      <dgm:prSet presAssocID="{47B341C0-C98C-4281-BBE4-5DFEDFABF966}" presName="horzTwo" presStyleCnt="0"/>
      <dgm:spPr/>
    </dgm:pt>
    <dgm:pt modelId="{CBDB756A-77B4-44A4-8ED2-3D2FCFBF7FAC}" type="pres">
      <dgm:prSet presAssocID="{80EA2269-E1A1-4855-851D-109B4E94C638}" presName="sibSpaceTwo" presStyleCnt="0"/>
      <dgm:spPr/>
    </dgm:pt>
    <dgm:pt modelId="{3FB30F4B-D051-4D96-AC88-875CCF8F66F8}" type="pres">
      <dgm:prSet presAssocID="{A253C377-5D3A-4533-B35D-06E3E65381C3}" presName="vertTwo" presStyleCnt="0"/>
      <dgm:spPr/>
    </dgm:pt>
    <dgm:pt modelId="{FE3B4D81-D71B-4512-B2AE-CDF9CC91C23F}" type="pres">
      <dgm:prSet presAssocID="{A253C377-5D3A-4533-B35D-06E3E65381C3}" presName="txTwo" presStyleLbl="node2" presStyleIdx="2" presStyleCnt="5">
        <dgm:presLayoutVars>
          <dgm:chPref val="3"/>
        </dgm:presLayoutVars>
      </dgm:prSet>
      <dgm:spPr/>
      <dgm:t>
        <a:bodyPr/>
        <a:lstStyle/>
        <a:p>
          <a:endParaRPr lang="zh-CN" altLang="en-US"/>
        </a:p>
      </dgm:t>
    </dgm:pt>
    <dgm:pt modelId="{E07EB122-9B60-4025-B89F-01CDB8499A4B}" type="pres">
      <dgm:prSet presAssocID="{A253C377-5D3A-4533-B35D-06E3E65381C3}" presName="horzTwo" presStyleCnt="0"/>
      <dgm:spPr/>
    </dgm:pt>
    <dgm:pt modelId="{8E52A6D0-E203-4B0D-8851-7326B04E1FC0}" type="pres">
      <dgm:prSet presAssocID="{8321D542-280F-49CF-80D2-3FAE16722535}" presName="sibSpaceTwo" presStyleCnt="0"/>
      <dgm:spPr/>
    </dgm:pt>
    <dgm:pt modelId="{2B768979-B172-4176-95D8-5BE24F640A0E}" type="pres">
      <dgm:prSet presAssocID="{E1EDE79C-BA57-4C7E-B08A-A0DCD0FD4B19}" presName="vertTwo" presStyleCnt="0"/>
      <dgm:spPr/>
    </dgm:pt>
    <dgm:pt modelId="{BAEAC9D8-F47B-44A0-ACF0-49DE81EA021E}" type="pres">
      <dgm:prSet presAssocID="{E1EDE79C-BA57-4C7E-B08A-A0DCD0FD4B19}" presName="txTwo" presStyleLbl="node2" presStyleIdx="3" presStyleCnt="5">
        <dgm:presLayoutVars>
          <dgm:chPref val="3"/>
        </dgm:presLayoutVars>
      </dgm:prSet>
      <dgm:spPr/>
      <dgm:t>
        <a:bodyPr/>
        <a:lstStyle/>
        <a:p>
          <a:endParaRPr lang="zh-CN" altLang="en-US"/>
        </a:p>
      </dgm:t>
    </dgm:pt>
    <dgm:pt modelId="{DAD358A9-DF58-431B-966C-5690394059D6}" type="pres">
      <dgm:prSet presAssocID="{E1EDE79C-BA57-4C7E-B08A-A0DCD0FD4B19}" presName="horzTwo" presStyleCnt="0"/>
      <dgm:spPr/>
    </dgm:pt>
    <dgm:pt modelId="{C04948AE-7C6F-4787-A1D7-72A7D6F16170}" type="pres">
      <dgm:prSet presAssocID="{5D3DDEC2-6802-426D-B105-E7C5335057DE}" presName="sibSpaceTwo" presStyleCnt="0"/>
      <dgm:spPr/>
    </dgm:pt>
    <dgm:pt modelId="{54681017-6061-4B15-81F6-BDBA35EADC22}" type="pres">
      <dgm:prSet presAssocID="{9F94867B-7ADB-40AC-91C9-A573E4281A4A}" presName="vertTwo" presStyleCnt="0"/>
      <dgm:spPr/>
    </dgm:pt>
    <dgm:pt modelId="{C4D46529-398B-4D45-A9E8-63F7F98A6B78}" type="pres">
      <dgm:prSet presAssocID="{9F94867B-7ADB-40AC-91C9-A573E4281A4A}" presName="txTwo" presStyleLbl="node2" presStyleIdx="4" presStyleCnt="5">
        <dgm:presLayoutVars>
          <dgm:chPref val="3"/>
        </dgm:presLayoutVars>
      </dgm:prSet>
      <dgm:spPr/>
      <dgm:t>
        <a:bodyPr/>
        <a:lstStyle/>
        <a:p>
          <a:endParaRPr lang="zh-CN" altLang="en-US"/>
        </a:p>
      </dgm:t>
    </dgm:pt>
    <dgm:pt modelId="{02E61552-D16B-46E6-858F-411060C2037D}" type="pres">
      <dgm:prSet presAssocID="{9F94867B-7ADB-40AC-91C9-A573E4281A4A}" presName="horzTwo" presStyleCnt="0"/>
      <dgm:spPr/>
    </dgm:pt>
  </dgm:ptLst>
  <dgm:cxnLst>
    <dgm:cxn modelId="{C679DABB-E1B0-49D8-9144-D226D1A54AB3}" type="presOf" srcId="{9F94867B-7ADB-40AC-91C9-A573E4281A4A}" destId="{C4D46529-398B-4D45-A9E8-63F7F98A6B78}" srcOrd="0" destOrd="0" presId="urn:microsoft.com/office/officeart/2005/8/layout/hierarchy4"/>
    <dgm:cxn modelId="{E84E7A18-1D34-4564-BCD4-FECD0E315827}" srcId="{DE785B32-FD91-4B9D-921D-3D2190869821}" destId="{E1EDE79C-BA57-4C7E-B08A-A0DCD0FD4B19}" srcOrd="3" destOrd="0" parTransId="{F0BC9E5A-3681-4657-BFCC-77F30B26430C}" sibTransId="{5D3DDEC2-6802-426D-B105-E7C5335057DE}"/>
    <dgm:cxn modelId="{0FA2B9D0-8805-4D93-A96E-BFA636DA2F1C}" srcId="{DE785B32-FD91-4B9D-921D-3D2190869821}" destId="{A253C377-5D3A-4533-B35D-06E3E65381C3}" srcOrd="2" destOrd="0" parTransId="{C64BB917-90CA-49BA-8CFF-62A0F37DFB40}" sibTransId="{8321D542-280F-49CF-80D2-3FAE16722535}"/>
    <dgm:cxn modelId="{0F469C6A-7D4B-468B-9023-C72F12766472}" type="presOf" srcId="{166F0ED9-97A0-4A50-9040-84E80187A747}" destId="{BBE0224C-30B0-4708-AB9A-FFFFBC2079C9}" srcOrd="0" destOrd="0" presId="urn:microsoft.com/office/officeart/2005/8/layout/hierarchy4"/>
    <dgm:cxn modelId="{56B38AB6-6215-4621-AA47-6A3BDFD01C96}" srcId="{DE785B32-FD91-4B9D-921D-3D2190869821}" destId="{47B341C0-C98C-4281-BBE4-5DFEDFABF966}" srcOrd="1" destOrd="0" parTransId="{14B45AAD-E44D-4E6E-B64E-DD337D240821}" sibTransId="{80EA2269-E1A1-4855-851D-109B4E94C638}"/>
    <dgm:cxn modelId="{07151C15-325D-45E8-99DE-0C9154330C96}" type="presOf" srcId="{191527D6-C0A4-4C9C-9D64-BEFAFBD9EAC9}" destId="{6EFDA40F-9777-435A-93C7-115CA5B3601C}" srcOrd="0" destOrd="0" presId="urn:microsoft.com/office/officeart/2005/8/layout/hierarchy4"/>
    <dgm:cxn modelId="{71E9FAF4-A065-464B-BB6F-C7AFB56AB987}" srcId="{191527D6-C0A4-4C9C-9D64-BEFAFBD9EAC9}" destId="{DE785B32-FD91-4B9D-921D-3D2190869821}" srcOrd="0" destOrd="0" parTransId="{6B8F55B5-C755-4C6E-9AD3-C018ED3CE75F}" sibTransId="{28D02231-1A2F-4812-821B-8AA95A832D78}"/>
    <dgm:cxn modelId="{BB36C593-81AA-43E5-B103-3BFC44D72F3C}" type="presOf" srcId="{47B341C0-C98C-4281-BBE4-5DFEDFABF966}" destId="{5F81C4CB-0DF2-4CDA-8CBD-A975D5DA5A5B}" srcOrd="0" destOrd="0" presId="urn:microsoft.com/office/officeart/2005/8/layout/hierarchy4"/>
    <dgm:cxn modelId="{11B4E712-0E38-4E65-BF87-C2A75508D309}" type="presOf" srcId="{A253C377-5D3A-4533-B35D-06E3E65381C3}" destId="{FE3B4D81-D71B-4512-B2AE-CDF9CC91C23F}" srcOrd="0" destOrd="0" presId="urn:microsoft.com/office/officeart/2005/8/layout/hierarchy4"/>
    <dgm:cxn modelId="{109C81D8-3DEE-40E8-B6EC-7629788B5F4B}" srcId="{DE785B32-FD91-4B9D-921D-3D2190869821}" destId="{166F0ED9-97A0-4A50-9040-84E80187A747}" srcOrd="0" destOrd="0" parTransId="{68CEE7C4-D95E-437C-B547-1229463BD172}" sibTransId="{E1543651-36BC-4B51-867B-99BC5E57ACC9}"/>
    <dgm:cxn modelId="{2DDA6BAF-CABD-446F-92B3-252627D10CCB}" srcId="{DE785B32-FD91-4B9D-921D-3D2190869821}" destId="{9F94867B-7ADB-40AC-91C9-A573E4281A4A}" srcOrd="4" destOrd="0" parTransId="{F0435D07-E405-47A0-99C1-1A20D14AF1B4}" sibTransId="{6D85537A-3FDC-40C5-961A-4D698BB95131}"/>
    <dgm:cxn modelId="{29DCBD2F-793A-4044-846E-044AC379504E}" type="presOf" srcId="{DE785B32-FD91-4B9D-921D-3D2190869821}" destId="{F664CD28-1678-4195-83B8-F62193FEC6FE}" srcOrd="0" destOrd="0" presId="urn:microsoft.com/office/officeart/2005/8/layout/hierarchy4"/>
    <dgm:cxn modelId="{7521D9C9-CEC7-4F5B-978A-F6124F063867}" type="presOf" srcId="{E1EDE79C-BA57-4C7E-B08A-A0DCD0FD4B19}" destId="{BAEAC9D8-F47B-44A0-ACF0-49DE81EA021E}" srcOrd="0" destOrd="0" presId="urn:microsoft.com/office/officeart/2005/8/layout/hierarchy4"/>
    <dgm:cxn modelId="{B90B0263-379A-4119-A4A2-33219F12A17A}" type="presParOf" srcId="{6EFDA40F-9777-435A-93C7-115CA5B3601C}" destId="{E1EA71A0-CFD5-407D-B016-D4719475CFBB}" srcOrd="0" destOrd="0" presId="urn:microsoft.com/office/officeart/2005/8/layout/hierarchy4"/>
    <dgm:cxn modelId="{127026AE-4263-4820-87CA-710C09CE034C}" type="presParOf" srcId="{E1EA71A0-CFD5-407D-B016-D4719475CFBB}" destId="{F664CD28-1678-4195-83B8-F62193FEC6FE}" srcOrd="0" destOrd="0" presId="urn:microsoft.com/office/officeart/2005/8/layout/hierarchy4"/>
    <dgm:cxn modelId="{EBF71563-0552-49CE-B7D7-2D5AB39F8435}" type="presParOf" srcId="{E1EA71A0-CFD5-407D-B016-D4719475CFBB}" destId="{614DDCA0-FF7D-49CA-9AA4-E8F7EEF01A67}" srcOrd="1" destOrd="0" presId="urn:microsoft.com/office/officeart/2005/8/layout/hierarchy4"/>
    <dgm:cxn modelId="{7F34AA2A-E423-4C75-BAF5-CA76917F7A8C}" type="presParOf" srcId="{E1EA71A0-CFD5-407D-B016-D4719475CFBB}" destId="{A2F4CFCD-DC77-4D6D-BDC6-1334F19CAFC6}" srcOrd="2" destOrd="0" presId="urn:microsoft.com/office/officeart/2005/8/layout/hierarchy4"/>
    <dgm:cxn modelId="{5DA6B62E-AEEB-4989-AB0E-0A71A699E045}" type="presParOf" srcId="{A2F4CFCD-DC77-4D6D-BDC6-1334F19CAFC6}" destId="{423852B7-3930-483B-B00D-477ACD80D9C6}" srcOrd="0" destOrd="0" presId="urn:microsoft.com/office/officeart/2005/8/layout/hierarchy4"/>
    <dgm:cxn modelId="{029AFA33-1F1E-4C9B-9D98-17E467CDF682}" type="presParOf" srcId="{423852B7-3930-483B-B00D-477ACD80D9C6}" destId="{BBE0224C-30B0-4708-AB9A-FFFFBC2079C9}" srcOrd="0" destOrd="0" presId="urn:microsoft.com/office/officeart/2005/8/layout/hierarchy4"/>
    <dgm:cxn modelId="{D847B19C-1B33-4314-9BAD-8BDC6904412C}" type="presParOf" srcId="{423852B7-3930-483B-B00D-477ACD80D9C6}" destId="{CA142FF6-6752-4759-AF00-1A9F2983D163}" srcOrd="1" destOrd="0" presId="urn:microsoft.com/office/officeart/2005/8/layout/hierarchy4"/>
    <dgm:cxn modelId="{92DDE659-7F37-4E62-A03C-4FCC91353E6B}" type="presParOf" srcId="{A2F4CFCD-DC77-4D6D-BDC6-1334F19CAFC6}" destId="{9CFA4E81-C90C-41E9-AA4E-BB727B2E12D7}" srcOrd="1" destOrd="0" presId="urn:microsoft.com/office/officeart/2005/8/layout/hierarchy4"/>
    <dgm:cxn modelId="{1715D280-0782-4A1B-A94D-CCB6E114166D}" type="presParOf" srcId="{A2F4CFCD-DC77-4D6D-BDC6-1334F19CAFC6}" destId="{532F1DA5-D144-40E0-B54B-23C83E7EE338}" srcOrd="2" destOrd="0" presId="urn:microsoft.com/office/officeart/2005/8/layout/hierarchy4"/>
    <dgm:cxn modelId="{8255AD3C-81CA-4AE6-A69D-BC2FE189D7B8}" type="presParOf" srcId="{532F1DA5-D144-40E0-B54B-23C83E7EE338}" destId="{5F81C4CB-0DF2-4CDA-8CBD-A975D5DA5A5B}" srcOrd="0" destOrd="0" presId="urn:microsoft.com/office/officeart/2005/8/layout/hierarchy4"/>
    <dgm:cxn modelId="{C81BF3CA-8E17-47D9-8E9A-4F0003C58415}" type="presParOf" srcId="{532F1DA5-D144-40E0-B54B-23C83E7EE338}" destId="{11F7514A-A630-449C-953A-59A0CB47EF95}" srcOrd="1" destOrd="0" presId="urn:microsoft.com/office/officeart/2005/8/layout/hierarchy4"/>
    <dgm:cxn modelId="{7A16C81E-B232-4190-A912-4E3AC471A62E}" type="presParOf" srcId="{A2F4CFCD-DC77-4D6D-BDC6-1334F19CAFC6}" destId="{CBDB756A-77B4-44A4-8ED2-3D2FCFBF7FAC}" srcOrd="3" destOrd="0" presId="urn:microsoft.com/office/officeart/2005/8/layout/hierarchy4"/>
    <dgm:cxn modelId="{472CDFFF-FCC4-418C-96B8-E7CBA613554C}" type="presParOf" srcId="{A2F4CFCD-DC77-4D6D-BDC6-1334F19CAFC6}" destId="{3FB30F4B-D051-4D96-AC88-875CCF8F66F8}" srcOrd="4" destOrd="0" presId="urn:microsoft.com/office/officeart/2005/8/layout/hierarchy4"/>
    <dgm:cxn modelId="{2369EE4B-1231-4519-8972-9A8A8C936CAF}" type="presParOf" srcId="{3FB30F4B-D051-4D96-AC88-875CCF8F66F8}" destId="{FE3B4D81-D71B-4512-B2AE-CDF9CC91C23F}" srcOrd="0" destOrd="0" presId="urn:microsoft.com/office/officeart/2005/8/layout/hierarchy4"/>
    <dgm:cxn modelId="{D7CE5088-2E5F-4A9D-B9F0-F0AD126BC8CD}" type="presParOf" srcId="{3FB30F4B-D051-4D96-AC88-875CCF8F66F8}" destId="{E07EB122-9B60-4025-B89F-01CDB8499A4B}" srcOrd="1" destOrd="0" presId="urn:microsoft.com/office/officeart/2005/8/layout/hierarchy4"/>
    <dgm:cxn modelId="{566FE816-C7E6-4681-B1A0-878ED7186293}" type="presParOf" srcId="{A2F4CFCD-DC77-4D6D-BDC6-1334F19CAFC6}" destId="{8E52A6D0-E203-4B0D-8851-7326B04E1FC0}" srcOrd="5" destOrd="0" presId="urn:microsoft.com/office/officeart/2005/8/layout/hierarchy4"/>
    <dgm:cxn modelId="{EDE26A19-7616-4BA7-ABE5-80E744937D9A}" type="presParOf" srcId="{A2F4CFCD-DC77-4D6D-BDC6-1334F19CAFC6}" destId="{2B768979-B172-4176-95D8-5BE24F640A0E}" srcOrd="6" destOrd="0" presId="urn:microsoft.com/office/officeart/2005/8/layout/hierarchy4"/>
    <dgm:cxn modelId="{1B0DED10-DA28-472B-B991-753A43A53116}" type="presParOf" srcId="{2B768979-B172-4176-95D8-5BE24F640A0E}" destId="{BAEAC9D8-F47B-44A0-ACF0-49DE81EA021E}" srcOrd="0" destOrd="0" presId="urn:microsoft.com/office/officeart/2005/8/layout/hierarchy4"/>
    <dgm:cxn modelId="{8FF277E3-1B5B-45B1-9B8A-9DBC0261B7E6}" type="presParOf" srcId="{2B768979-B172-4176-95D8-5BE24F640A0E}" destId="{DAD358A9-DF58-431B-966C-5690394059D6}" srcOrd="1" destOrd="0" presId="urn:microsoft.com/office/officeart/2005/8/layout/hierarchy4"/>
    <dgm:cxn modelId="{6A70212C-4A94-45C3-AD99-2392CBB3B0E1}" type="presParOf" srcId="{A2F4CFCD-DC77-4D6D-BDC6-1334F19CAFC6}" destId="{C04948AE-7C6F-4787-A1D7-72A7D6F16170}" srcOrd="7" destOrd="0" presId="urn:microsoft.com/office/officeart/2005/8/layout/hierarchy4"/>
    <dgm:cxn modelId="{D95BC657-EC0D-4E88-9455-CAD15D25D108}" type="presParOf" srcId="{A2F4CFCD-DC77-4D6D-BDC6-1334F19CAFC6}" destId="{54681017-6061-4B15-81F6-BDBA35EADC22}" srcOrd="8" destOrd="0" presId="urn:microsoft.com/office/officeart/2005/8/layout/hierarchy4"/>
    <dgm:cxn modelId="{41980107-70DE-41A6-90F8-04ED6534CA3B}" type="presParOf" srcId="{54681017-6061-4B15-81F6-BDBA35EADC22}" destId="{C4D46529-398B-4D45-A9E8-63F7F98A6B78}" srcOrd="0" destOrd="0" presId="urn:microsoft.com/office/officeart/2005/8/layout/hierarchy4"/>
    <dgm:cxn modelId="{C037F3AD-6E5C-45DB-AE6C-F3193FF09A5A}" type="presParOf" srcId="{54681017-6061-4B15-81F6-BDBA35EADC22}" destId="{02E61552-D16B-46E6-858F-411060C2037D}" srcOrd="1" destOrd="0" presId="urn:microsoft.com/office/officeart/2005/8/layout/hierarchy4"/>
  </dgm:cxnLst>
  <dgm:bg/>
  <dgm:whole/>
</dgm:dataModel>
</file>

<file path=ppt/diagrams/data13.xml><?xml version="1.0" encoding="utf-8"?>
<dgm:dataModel xmlns:dgm="http://schemas.openxmlformats.org/drawingml/2006/diagram" xmlns:a="http://schemas.openxmlformats.org/drawingml/2006/main">
  <dgm:ptLst>
    <dgm:pt modelId="{968A7012-B1F1-49F4-8920-0BF0C8C331D9}" type="doc">
      <dgm:prSet loTypeId="urn:microsoft.com/office/officeart/2005/8/layout/hList3" loCatId="list" qsTypeId="urn:microsoft.com/office/officeart/2005/8/quickstyle/simple1" qsCatId="simple" csTypeId="urn:microsoft.com/office/officeart/2005/8/colors/colorful2" csCatId="colorful" phldr="1"/>
      <dgm:spPr/>
      <dgm:t>
        <a:bodyPr/>
        <a:lstStyle/>
        <a:p>
          <a:endParaRPr lang="zh-CN" altLang="en-US"/>
        </a:p>
      </dgm:t>
    </dgm:pt>
    <dgm:pt modelId="{61AC109E-2A4B-4E53-BE32-A04071BA56F7}">
      <dgm:prSet phldrT="[文本]"/>
      <dgm:spPr/>
      <dgm:t>
        <a:bodyPr/>
        <a:lstStyle/>
        <a:p>
          <a:r>
            <a:rPr lang="zh-CN" altLang="en-US" dirty="0" smtClean="0"/>
            <a:t>新定义明确了以几点：</a:t>
          </a:r>
          <a:endParaRPr lang="zh-CN" altLang="en-US" dirty="0"/>
        </a:p>
      </dgm:t>
    </dgm:pt>
    <dgm:pt modelId="{E46DF50D-7564-4141-9873-9903F4A4C1FE}" type="parTrans" cxnId="{C561D0B7-66A0-4082-81A5-3EC95193E5BC}">
      <dgm:prSet/>
      <dgm:spPr/>
      <dgm:t>
        <a:bodyPr/>
        <a:lstStyle/>
        <a:p>
          <a:endParaRPr lang="zh-CN" altLang="en-US"/>
        </a:p>
      </dgm:t>
    </dgm:pt>
    <dgm:pt modelId="{8CECE2A3-511F-4E74-86BB-BDC47DFA361B}" type="sibTrans" cxnId="{C561D0B7-66A0-4082-81A5-3EC95193E5BC}">
      <dgm:prSet/>
      <dgm:spPr/>
      <dgm:t>
        <a:bodyPr/>
        <a:lstStyle/>
        <a:p>
          <a:endParaRPr lang="zh-CN" altLang="en-US"/>
        </a:p>
      </dgm:t>
    </dgm:pt>
    <dgm:pt modelId="{B75567EB-B232-484D-867A-006504185C59}">
      <dgm:prSet phldrT="[文本]"/>
      <dgm:spPr/>
      <dgm:t>
        <a:bodyPr/>
        <a:lstStyle/>
        <a:p>
          <a:r>
            <a:rPr lang="en-US" altLang="zh-CN" dirty="0" smtClean="0"/>
            <a:t>1.</a:t>
          </a:r>
          <a:r>
            <a:rPr lang="zh-CN" altLang="en-US" dirty="0" smtClean="0"/>
            <a:t>明确公允价值是脱手价格；</a:t>
          </a:r>
          <a:endParaRPr lang="zh-CN" altLang="en-US" dirty="0"/>
        </a:p>
      </dgm:t>
    </dgm:pt>
    <dgm:pt modelId="{4E24AD8B-A98C-4357-B766-A88F14FE3F44}" type="parTrans" cxnId="{790C3D66-D893-4AE6-963B-E330CA34DED0}">
      <dgm:prSet/>
      <dgm:spPr/>
      <dgm:t>
        <a:bodyPr/>
        <a:lstStyle/>
        <a:p>
          <a:endParaRPr lang="zh-CN" altLang="en-US"/>
        </a:p>
      </dgm:t>
    </dgm:pt>
    <dgm:pt modelId="{73CE40E9-31F8-4D48-83A6-FC1D9DD580AC}" type="sibTrans" cxnId="{790C3D66-D893-4AE6-963B-E330CA34DED0}">
      <dgm:prSet/>
      <dgm:spPr/>
      <dgm:t>
        <a:bodyPr/>
        <a:lstStyle/>
        <a:p>
          <a:endParaRPr lang="zh-CN" altLang="en-US"/>
        </a:p>
      </dgm:t>
    </dgm:pt>
    <dgm:pt modelId="{69DB5B53-2913-4198-811C-66CCF7242141}">
      <dgm:prSet phldrT="[文本]"/>
      <dgm:spPr/>
      <dgm:t>
        <a:bodyPr/>
        <a:lstStyle/>
        <a:p>
          <a:r>
            <a:rPr lang="en-US" altLang="zh-CN" dirty="0" smtClean="0"/>
            <a:t>2.</a:t>
          </a:r>
          <a:r>
            <a:rPr lang="zh-CN" altLang="en-US" dirty="0" smtClean="0"/>
            <a:t>基于市场的计量，即市场参与者角度；</a:t>
          </a:r>
          <a:endParaRPr lang="zh-CN" altLang="en-US" dirty="0"/>
        </a:p>
      </dgm:t>
    </dgm:pt>
    <dgm:pt modelId="{C5747AB7-863C-4218-93D4-FA64424B563B}" type="parTrans" cxnId="{A4EEB648-2885-439B-8F7E-C0D40368257C}">
      <dgm:prSet/>
      <dgm:spPr/>
      <dgm:t>
        <a:bodyPr/>
        <a:lstStyle/>
        <a:p>
          <a:endParaRPr lang="zh-CN" altLang="en-US"/>
        </a:p>
      </dgm:t>
    </dgm:pt>
    <dgm:pt modelId="{83B680A2-B2DA-4026-862F-385E3CC5FFC6}" type="sibTrans" cxnId="{A4EEB648-2885-439B-8F7E-C0D40368257C}">
      <dgm:prSet/>
      <dgm:spPr/>
      <dgm:t>
        <a:bodyPr/>
        <a:lstStyle/>
        <a:p>
          <a:endParaRPr lang="zh-CN" altLang="en-US"/>
        </a:p>
      </dgm:t>
    </dgm:pt>
    <dgm:pt modelId="{E6EA2554-50E8-44E8-953F-F5F3BC69C4D1}">
      <dgm:prSet phldrT="[文本]"/>
      <dgm:spPr/>
      <dgm:t>
        <a:bodyPr/>
        <a:lstStyle/>
        <a:p>
          <a:r>
            <a:rPr lang="en-US" altLang="zh-CN" dirty="0" smtClean="0"/>
            <a:t>3.</a:t>
          </a:r>
          <a:r>
            <a:rPr lang="zh-CN" altLang="en-US" dirty="0" smtClean="0"/>
            <a:t>强调当前市场条件下的有序交易；</a:t>
          </a:r>
          <a:endParaRPr lang="zh-CN" altLang="en-US" dirty="0"/>
        </a:p>
      </dgm:t>
    </dgm:pt>
    <dgm:pt modelId="{BACCE777-7A0C-4616-B4C8-450312E23246}" type="parTrans" cxnId="{6F2EF881-51B8-49F8-9AD9-0D7D25037F4D}">
      <dgm:prSet/>
      <dgm:spPr/>
      <dgm:t>
        <a:bodyPr/>
        <a:lstStyle/>
        <a:p>
          <a:endParaRPr lang="zh-CN" altLang="en-US"/>
        </a:p>
      </dgm:t>
    </dgm:pt>
    <dgm:pt modelId="{A4ADDC33-5BC9-4BBF-944B-EE7734BFCA6A}" type="sibTrans" cxnId="{6F2EF881-51B8-49F8-9AD9-0D7D25037F4D}">
      <dgm:prSet/>
      <dgm:spPr/>
      <dgm:t>
        <a:bodyPr/>
        <a:lstStyle/>
        <a:p>
          <a:endParaRPr lang="zh-CN" altLang="en-US"/>
        </a:p>
      </dgm:t>
    </dgm:pt>
    <dgm:pt modelId="{9E39E2A5-B024-4BD7-8321-8F81931E2FBD}">
      <dgm:prSet phldrT="[文本]"/>
      <dgm:spPr/>
      <dgm:t>
        <a:bodyPr/>
        <a:lstStyle/>
        <a:p>
          <a:r>
            <a:rPr lang="en-US" altLang="zh-CN" dirty="0" smtClean="0"/>
            <a:t>4.</a:t>
          </a:r>
          <a:r>
            <a:rPr lang="zh-CN" altLang="en-US" dirty="0" smtClean="0"/>
            <a:t>计量日；</a:t>
          </a:r>
          <a:endParaRPr lang="zh-CN" altLang="en-US" dirty="0"/>
        </a:p>
      </dgm:t>
    </dgm:pt>
    <dgm:pt modelId="{A2A4BC99-7E0A-42A0-A5E3-56639B014F1D}" type="parTrans" cxnId="{1D1F1C44-05FA-42B2-B0DF-18B8C0BA3876}">
      <dgm:prSet/>
      <dgm:spPr/>
      <dgm:t>
        <a:bodyPr/>
        <a:lstStyle/>
        <a:p>
          <a:endParaRPr lang="zh-CN" altLang="en-US"/>
        </a:p>
      </dgm:t>
    </dgm:pt>
    <dgm:pt modelId="{838E76D1-0B57-4C2F-87D4-01D544275404}" type="sibTrans" cxnId="{1D1F1C44-05FA-42B2-B0DF-18B8C0BA3876}">
      <dgm:prSet/>
      <dgm:spPr/>
      <dgm:t>
        <a:bodyPr/>
        <a:lstStyle/>
        <a:p>
          <a:endParaRPr lang="zh-CN" altLang="en-US"/>
        </a:p>
      </dgm:t>
    </dgm:pt>
    <dgm:pt modelId="{76701071-26F0-40A8-B364-F9F04AC777E5}">
      <dgm:prSet phldrT="[文本]"/>
      <dgm:spPr/>
      <dgm:t>
        <a:bodyPr/>
        <a:lstStyle/>
        <a:p>
          <a:r>
            <a:rPr lang="en-US" altLang="zh-CN" dirty="0" smtClean="0"/>
            <a:t>5.</a:t>
          </a:r>
          <a:r>
            <a:rPr lang="zh-CN" altLang="en-US" dirty="0" smtClean="0"/>
            <a:t>假定发生交易。</a:t>
          </a:r>
          <a:endParaRPr lang="zh-CN" altLang="en-US" dirty="0"/>
        </a:p>
      </dgm:t>
    </dgm:pt>
    <dgm:pt modelId="{16F9AEA6-3D60-4121-A2A5-F87E7F2C96E2}" type="parTrans" cxnId="{204EEA92-49A2-4C69-AE87-316C3B932FAE}">
      <dgm:prSet/>
      <dgm:spPr/>
      <dgm:t>
        <a:bodyPr/>
        <a:lstStyle/>
        <a:p>
          <a:endParaRPr lang="zh-CN" altLang="en-US"/>
        </a:p>
      </dgm:t>
    </dgm:pt>
    <dgm:pt modelId="{CE6574C4-9B15-46B9-AE8A-6BD736F8A0C7}" type="sibTrans" cxnId="{204EEA92-49A2-4C69-AE87-316C3B932FAE}">
      <dgm:prSet/>
      <dgm:spPr/>
      <dgm:t>
        <a:bodyPr/>
        <a:lstStyle/>
        <a:p>
          <a:endParaRPr lang="zh-CN" altLang="en-US"/>
        </a:p>
      </dgm:t>
    </dgm:pt>
    <dgm:pt modelId="{CDE7C3CA-ADAB-4525-8A41-39CA6A71B175}" type="pres">
      <dgm:prSet presAssocID="{968A7012-B1F1-49F4-8920-0BF0C8C331D9}" presName="composite" presStyleCnt="0">
        <dgm:presLayoutVars>
          <dgm:chMax val="1"/>
          <dgm:dir/>
          <dgm:resizeHandles val="exact"/>
        </dgm:presLayoutVars>
      </dgm:prSet>
      <dgm:spPr/>
      <dgm:t>
        <a:bodyPr/>
        <a:lstStyle/>
        <a:p>
          <a:endParaRPr lang="zh-CN" altLang="en-US"/>
        </a:p>
      </dgm:t>
    </dgm:pt>
    <dgm:pt modelId="{8E6411AD-6553-417B-8D06-396459AB975D}" type="pres">
      <dgm:prSet presAssocID="{61AC109E-2A4B-4E53-BE32-A04071BA56F7}" presName="roof" presStyleLbl="dkBgShp" presStyleIdx="0" presStyleCnt="2"/>
      <dgm:spPr/>
      <dgm:t>
        <a:bodyPr/>
        <a:lstStyle/>
        <a:p>
          <a:endParaRPr lang="zh-CN" altLang="en-US"/>
        </a:p>
      </dgm:t>
    </dgm:pt>
    <dgm:pt modelId="{F9AD70D8-7A42-4E02-B590-CDD23AAB4572}" type="pres">
      <dgm:prSet presAssocID="{61AC109E-2A4B-4E53-BE32-A04071BA56F7}" presName="pillars" presStyleCnt="0"/>
      <dgm:spPr/>
    </dgm:pt>
    <dgm:pt modelId="{311A1D9A-DE8F-42CD-A714-1FF07ACBCD41}" type="pres">
      <dgm:prSet presAssocID="{61AC109E-2A4B-4E53-BE32-A04071BA56F7}" presName="pillar1" presStyleLbl="node1" presStyleIdx="0" presStyleCnt="5">
        <dgm:presLayoutVars>
          <dgm:bulletEnabled val="1"/>
        </dgm:presLayoutVars>
      </dgm:prSet>
      <dgm:spPr/>
      <dgm:t>
        <a:bodyPr/>
        <a:lstStyle/>
        <a:p>
          <a:endParaRPr lang="zh-CN" altLang="en-US"/>
        </a:p>
      </dgm:t>
    </dgm:pt>
    <dgm:pt modelId="{E50D8613-CA31-4912-9FEB-8D2595C435A6}" type="pres">
      <dgm:prSet presAssocID="{69DB5B53-2913-4198-811C-66CCF7242141}" presName="pillarX" presStyleLbl="node1" presStyleIdx="1" presStyleCnt="5">
        <dgm:presLayoutVars>
          <dgm:bulletEnabled val="1"/>
        </dgm:presLayoutVars>
      </dgm:prSet>
      <dgm:spPr/>
      <dgm:t>
        <a:bodyPr/>
        <a:lstStyle/>
        <a:p>
          <a:endParaRPr lang="zh-CN" altLang="en-US"/>
        </a:p>
      </dgm:t>
    </dgm:pt>
    <dgm:pt modelId="{3F4466E9-CBEB-48D8-944D-638B72754B56}" type="pres">
      <dgm:prSet presAssocID="{E6EA2554-50E8-44E8-953F-F5F3BC69C4D1}" presName="pillarX" presStyleLbl="node1" presStyleIdx="2" presStyleCnt="5">
        <dgm:presLayoutVars>
          <dgm:bulletEnabled val="1"/>
        </dgm:presLayoutVars>
      </dgm:prSet>
      <dgm:spPr/>
      <dgm:t>
        <a:bodyPr/>
        <a:lstStyle/>
        <a:p>
          <a:endParaRPr lang="zh-CN" altLang="en-US"/>
        </a:p>
      </dgm:t>
    </dgm:pt>
    <dgm:pt modelId="{1CED85E6-B07A-41C4-A733-8BA0CA432562}" type="pres">
      <dgm:prSet presAssocID="{9E39E2A5-B024-4BD7-8321-8F81931E2FBD}" presName="pillarX" presStyleLbl="node1" presStyleIdx="3" presStyleCnt="5">
        <dgm:presLayoutVars>
          <dgm:bulletEnabled val="1"/>
        </dgm:presLayoutVars>
      </dgm:prSet>
      <dgm:spPr/>
      <dgm:t>
        <a:bodyPr/>
        <a:lstStyle/>
        <a:p>
          <a:endParaRPr lang="zh-CN" altLang="en-US"/>
        </a:p>
      </dgm:t>
    </dgm:pt>
    <dgm:pt modelId="{9CDDF910-3B6A-4BB2-A260-1AC6AA6620F4}" type="pres">
      <dgm:prSet presAssocID="{76701071-26F0-40A8-B364-F9F04AC777E5}" presName="pillarX" presStyleLbl="node1" presStyleIdx="4" presStyleCnt="5">
        <dgm:presLayoutVars>
          <dgm:bulletEnabled val="1"/>
        </dgm:presLayoutVars>
      </dgm:prSet>
      <dgm:spPr/>
      <dgm:t>
        <a:bodyPr/>
        <a:lstStyle/>
        <a:p>
          <a:endParaRPr lang="zh-CN" altLang="en-US"/>
        </a:p>
      </dgm:t>
    </dgm:pt>
    <dgm:pt modelId="{F2CE6693-1356-4ACF-996C-3C805AFD14F5}" type="pres">
      <dgm:prSet presAssocID="{61AC109E-2A4B-4E53-BE32-A04071BA56F7}" presName="base" presStyleLbl="dkBgShp" presStyleIdx="1" presStyleCnt="2"/>
      <dgm:spPr/>
    </dgm:pt>
  </dgm:ptLst>
  <dgm:cxnLst>
    <dgm:cxn modelId="{B416EA54-8E36-4817-98DD-639281EC166A}" type="presOf" srcId="{76701071-26F0-40A8-B364-F9F04AC777E5}" destId="{9CDDF910-3B6A-4BB2-A260-1AC6AA6620F4}" srcOrd="0" destOrd="0" presId="urn:microsoft.com/office/officeart/2005/8/layout/hList3"/>
    <dgm:cxn modelId="{790C3D66-D893-4AE6-963B-E330CA34DED0}" srcId="{61AC109E-2A4B-4E53-BE32-A04071BA56F7}" destId="{B75567EB-B232-484D-867A-006504185C59}" srcOrd="0" destOrd="0" parTransId="{4E24AD8B-A98C-4357-B766-A88F14FE3F44}" sibTransId="{73CE40E9-31F8-4D48-83A6-FC1D9DD580AC}"/>
    <dgm:cxn modelId="{A0C5A45A-E643-484A-AEFF-1C1931B4E539}" type="presOf" srcId="{968A7012-B1F1-49F4-8920-0BF0C8C331D9}" destId="{CDE7C3CA-ADAB-4525-8A41-39CA6A71B175}" srcOrd="0" destOrd="0" presId="urn:microsoft.com/office/officeart/2005/8/layout/hList3"/>
    <dgm:cxn modelId="{6F2EF881-51B8-49F8-9AD9-0D7D25037F4D}" srcId="{61AC109E-2A4B-4E53-BE32-A04071BA56F7}" destId="{E6EA2554-50E8-44E8-953F-F5F3BC69C4D1}" srcOrd="2" destOrd="0" parTransId="{BACCE777-7A0C-4616-B4C8-450312E23246}" sibTransId="{A4ADDC33-5BC9-4BBF-944B-EE7734BFCA6A}"/>
    <dgm:cxn modelId="{C561D0B7-66A0-4082-81A5-3EC95193E5BC}" srcId="{968A7012-B1F1-49F4-8920-0BF0C8C331D9}" destId="{61AC109E-2A4B-4E53-BE32-A04071BA56F7}" srcOrd="0" destOrd="0" parTransId="{E46DF50D-7564-4141-9873-9903F4A4C1FE}" sibTransId="{8CECE2A3-511F-4E74-86BB-BDC47DFA361B}"/>
    <dgm:cxn modelId="{DF7A3CA4-A9FE-480F-9F5E-30B7298FFABE}" type="presOf" srcId="{B75567EB-B232-484D-867A-006504185C59}" destId="{311A1D9A-DE8F-42CD-A714-1FF07ACBCD41}" srcOrd="0" destOrd="0" presId="urn:microsoft.com/office/officeart/2005/8/layout/hList3"/>
    <dgm:cxn modelId="{A4EEB648-2885-439B-8F7E-C0D40368257C}" srcId="{61AC109E-2A4B-4E53-BE32-A04071BA56F7}" destId="{69DB5B53-2913-4198-811C-66CCF7242141}" srcOrd="1" destOrd="0" parTransId="{C5747AB7-863C-4218-93D4-FA64424B563B}" sibTransId="{83B680A2-B2DA-4026-862F-385E3CC5FFC6}"/>
    <dgm:cxn modelId="{4C4E1F9E-1CB7-4EF9-B5FE-2E1524AB8E23}" type="presOf" srcId="{61AC109E-2A4B-4E53-BE32-A04071BA56F7}" destId="{8E6411AD-6553-417B-8D06-396459AB975D}" srcOrd="0" destOrd="0" presId="urn:microsoft.com/office/officeart/2005/8/layout/hList3"/>
    <dgm:cxn modelId="{0918D138-3A9A-4374-ABC5-72452E7B9D9E}" type="presOf" srcId="{E6EA2554-50E8-44E8-953F-F5F3BC69C4D1}" destId="{3F4466E9-CBEB-48D8-944D-638B72754B56}" srcOrd="0" destOrd="0" presId="urn:microsoft.com/office/officeart/2005/8/layout/hList3"/>
    <dgm:cxn modelId="{1D1F1C44-05FA-42B2-B0DF-18B8C0BA3876}" srcId="{61AC109E-2A4B-4E53-BE32-A04071BA56F7}" destId="{9E39E2A5-B024-4BD7-8321-8F81931E2FBD}" srcOrd="3" destOrd="0" parTransId="{A2A4BC99-7E0A-42A0-A5E3-56639B014F1D}" sibTransId="{838E76D1-0B57-4C2F-87D4-01D544275404}"/>
    <dgm:cxn modelId="{A5E2CE41-0B55-41F5-AA78-33DFC1FAD879}" type="presOf" srcId="{9E39E2A5-B024-4BD7-8321-8F81931E2FBD}" destId="{1CED85E6-B07A-41C4-A733-8BA0CA432562}" srcOrd="0" destOrd="0" presId="urn:microsoft.com/office/officeart/2005/8/layout/hList3"/>
    <dgm:cxn modelId="{ABB3CA40-ABF8-4594-902C-19F4FB414553}" type="presOf" srcId="{69DB5B53-2913-4198-811C-66CCF7242141}" destId="{E50D8613-CA31-4912-9FEB-8D2595C435A6}" srcOrd="0" destOrd="0" presId="urn:microsoft.com/office/officeart/2005/8/layout/hList3"/>
    <dgm:cxn modelId="{204EEA92-49A2-4C69-AE87-316C3B932FAE}" srcId="{61AC109E-2A4B-4E53-BE32-A04071BA56F7}" destId="{76701071-26F0-40A8-B364-F9F04AC777E5}" srcOrd="4" destOrd="0" parTransId="{16F9AEA6-3D60-4121-A2A5-F87E7F2C96E2}" sibTransId="{CE6574C4-9B15-46B9-AE8A-6BD736F8A0C7}"/>
    <dgm:cxn modelId="{2A258778-A855-43E8-B53D-93342419A487}" type="presParOf" srcId="{CDE7C3CA-ADAB-4525-8A41-39CA6A71B175}" destId="{8E6411AD-6553-417B-8D06-396459AB975D}" srcOrd="0" destOrd="0" presId="urn:microsoft.com/office/officeart/2005/8/layout/hList3"/>
    <dgm:cxn modelId="{E4B753C2-6239-4096-9C51-A166662A3BBF}" type="presParOf" srcId="{CDE7C3CA-ADAB-4525-8A41-39CA6A71B175}" destId="{F9AD70D8-7A42-4E02-B590-CDD23AAB4572}" srcOrd="1" destOrd="0" presId="urn:microsoft.com/office/officeart/2005/8/layout/hList3"/>
    <dgm:cxn modelId="{FEDE0AC4-A2ED-4789-A12C-D792FDC21A5A}" type="presParOf" srcId="{F9AD70D8-7A42-4E02-B590-CDD23AAB4572}" destId="{311A1D9A-DE8F-42CD-A714-1FF07ACBCD41}" srcOrd="0" destOrd="0" presId="urn:microsoft.com/office/officeart/2005/8/layout/hList3"/>
    <dgm:cxn modelId="{C6C302E2-1400-49A0-80C4-7A4EF9718FF6}" type="presParOf" srcId="{F9AD70D8-7A42-4E02-B590-CDD23AAB4572}" destId="{E50D8613-CA31-4912-9FEB-8D2595C435A6}" srcOrd="1" destOrd="0" presId="urn:microsoft.com/office/officeart/2005/8/layout/hList3"/>
    <dgm:cxn modelId="{49F1E33F-CC09-4203-B003-D124D3DC0963}" type="presParOf" srcId="{F9AD70D8-7A42-4E02-B590-CDD23AAB4572}" destId="{3F4466E9-CBEB-48D8-944D-638B72754B56}" srcOrd="2" destOrd="0" presId="urn:microsoft.com/office/officeart/2005/8/layout/hList3"/>
    <dgm:cxn modelId="{47450561-BA73-4A70-A9C4-D15F403C22FD}" type="presParOf" srcId="{F9AD70D8-7A42-4E02-B590-CDD23AAB4572}" destId="{1CED85E6-B07A-41C4-A733-8BA0CA432562}" srcOrd="3" destOrd="0" presId="urn:microsoft.com/office/officeart/2005/8/layout/hList3"/>
    <dgm:cxn modelId="{4304989F-55EC-42CA-803B-6115DF97EEC6}" type="presParOf" srcId="{F9AD70D8-7A42-4E02-B590-CDD23AAB4572}" destId="{9CDDF910-3B6A-4BB2-A260-1AC6AA6620F4}" srcOrd="4" destOrd="0" presId="urn:microsoft.com/office/officeart/2005/8/layout/hList3"/>
    <dgm:cxn modelId="{AB4D5969-7AAA-4B3F-ACEF-4893CB7AA534}" type="presParOf" srcId="{CDE7C3CA-ADAB-4525-8A41-39CA6A71B175}" destId="{F2CE6693-1356-4ACF-996C-3C805AFD14F5}" srcOrd="2" destOrd="0" presId="urn:microsoft.com/office/officeart/2005/8/layout/hList3"/>
  </dgm:cxnLst>
  <dgm:bg/>
  <dgm:whole/>
</dgm:dataModel>
</file>

<file path=ppt/diagrams/data14.xml><?xml version="1.0" encoding="utf-8"?>
<dgm:dataModel xmlns:dgm="http://schemas.openxmlformats.org/drawingml/2006/diagram" xmlns:a="http://schemas.openxmlformats.org/drawingml/2006/main">
  <dgm:ptLst>
    <dgm:pt modelId="{4AEE4C0F-3EB6-4D52-A545-27DD5155330E}" type="doc">
      <dgm:prSet loTypeId="urn:microsoft.com/office/officeart/2005/8/layout/hList3" loCatId="list" qsTypeId="urn:microsoft.com/office/officeart/2005/8/quickstyle/simple1" qsCatId="simple" csTypeId="urn:microsoft.com/office/officeart/2005/8/colors/accent1_3" csCatId="accent1" phldr="1"/>
      <dgm:spPr/>
      <dgm:t>
        <a:bodyPr/>
        <a:lstStyle/>
        <a:p>
          <a:endParaRPr lang="zh-CN" altLang="en-US"/>
        </a:p>
      </dgm:t>
    </dgm:pt>
    <dgm:pt modelId="{A88F0F01-4AE9-4B39-8107-82199C6449E1}">
      <dgm:prSet phldrT="[文本]"/>
      <dgm:spPr/>
      <dgm:t>
        <a:bodyPr/>
        <a:lstStyle/>
        <a:p>
          <a:r>
            <a:rPr lang="zh-CN" altLang="en-US" dirty="0" smtClean="0"/>
            <a:t>非有序交易主要有：</a:t>
          </a:r>
          <a:endParaRPr lang="zh-CN" altLang="en-US" dirty="0"/>
        </a:p>
      </dgm:t>
    </dgm:pt>
    <dgm:pt modelId="{9C969105-FF5D-4531-A60E-09E31FE11CAB}" type="parTrans" cxnId="{4336917E-3CAA-4370-A333-7914333BAF06}">
      <dgm:prSet/>
      <dgm:spPr/>
      <dgm:t>
        <a:bodyPr/>
        <a:lstStyle/>
        <a:p>
          <a:endParaRPr lang="zh-CN" altLang="en-US"/>
        </a:p>
      </dgm:t>
    </dgm:pt>
    <dgm:pt modelId="{12D948C4-EE3E-4CA2-AA68-61CEB5A89FB9}" type="sibTrans" cxnId="{4336917E-3CAA-4370-A333-7914333BAF06}">
      <dgm:prSet/>
      <dgm:spPr/>
      <dgm:t>
        <a:bodyPr/>
        <a:lstStyle/>
        <a:p>
          <a:endParaRPr lang="zh-CN" altLang="en-US"/>
        </a:p>
      </dgm:t>
    </dgm:pt>
    <dgm:pt modelId="{E007496E-A59E-4C4F-8393-97DF289B10EF}">
      <dgm:prSet phldrT="[文本]"/>
      <dgm:spPr/>
      <dgm:t>
        <a:bodyPr/>
        <a:lstStyle/>
        <a:p>
          <a:r>
            <a:rPr lang="en-US" altLang="zh-CN" dirty="0" smtClean="0"/>
            <a:t>1.</a:t>
          </a:r>
          <a:r>
            <a:rPr lang="zh-CN" altLang="en-US" dirty="0" smtClean="0"/>
            <a:t>零星交易</a:t>
          </a:r>
          <a:endParaRPr lang="zh-CN" altLang="en-US" dirty="0"/>
        </a:p>
      </dgm:t>
    </dgm:pt>
    <dgm:pt modelId="{3063218F-DF00-4E25-8607-B13C9F4F1741}" type="parTrans" cxnId="{214BB8BD-405F-4112-96F8-E93A20C5A523}">
      <dgm:prSet/>
      <dgm:spPr/>
      <dgm:t>
        <a:bodyPr/>
        <a:lstStyle/>
        <a:p>
          <a:endParaRPr lang="zh-CN" altLang="en-US"/>
        </a:p>
      </dgm:t>
    </dgm:pt>
    <dgm:pt modelId="{E3D76DA8-52C6-41F6-9001-F1365880B44B}" type="sibTrans" cxnId="{214BB8BD-405F-4112-96F8-E93A20C5A523}">
      <dgm:prSet/>
      <dgm:spPr/>
      <dgm:t>
        <a:bodyPr/>
        <a:lstStyle/>
        <a:p>
          <a:endParaRPr lang="zh-CN" altLang="en-US"/>
        </a:p>
      </dgm:t>
    </dgm:pt>
    <dgm:pt modelId="{24732EBA-7638-48EF-9DA0-147EEEBBA6AF}">
      <dgm:prSet phldrT="[文本]"/>
      <dgm:spPr/>
      <dgm:t>
        <a:bodyPr/>
        <a:lstStyle/>
        <a:p>
          <a:r>
            <a:rPr lang="en-US" altLang="zh-CN" dirty="0" smtClean="0"/>
            <a:t>2.</a:t>
          </a:r>
          <a:r>
            <a:rPr lang="zh-CN" altLang="en-US" dirty="0" smtClean="0"/>
            <a:t>交易对手只有一个</a:t>
          </a:r>
          <a:endParaRPr lang="zh-CN" altLang="en-US" dirty="0"/>
        </a:p>
      </dgm:t>
    </dgm:pt>
    <dgm:pt modelId="{53122802-8812-44C4-9B5C-885A5D63C952}" type="parTrans" cxnId="{708974DB-EAAF-427D-94E3-73269D0E598C}">
      <dgm:prSet/>
      <dgm:spPr/>
      <dgm:t>
        <a:bodyPr/>
        <a:lstStyle/>
        <a:p>
          <a:endParaRPr lang="zh-CN" altLang="en-US"/>
        </a:p>
      </dgm:t>
    </dgm:pt>
    <dgm:pt modelId="{E690E085-F131-46EE-812E-B927B52F2319}" type="sibTrans" cxnId="{708974DB-EAAF-427D-94E3-73269D0E598C}">
      <dgm:prSet/>
      <dgm:spPr/>
      <dgm:t>
        <a:bodyPr/>
        <a:lstStyle/>
        <a:p>
          <a:endParaRPr lang="zh-CN" altLang="en-US"/>
        </a:p>
      </dgm:t>
    </dgm:pt>
    <dgm:pt modelId="{805CB6B0-FDFD-4C53-A4E2-ED48ADF4F0EE}">
      <dgm:prSet phldrT="[文本]"/>
      <dgm:spPr/>
      <dgm:t>
        <a:bodyPr/>
        <a:lstStyle/>
        <a:p>
          <a:r>
            <a:rPr lang="en-US" altLang="zh-CN" dirty="0" smtClean="0"/>
            <a:t>4.</a:t>
          </a:r>
          <a:r>
            <a:rPr lang="zh-CN" altLang="en-US" dirty="0" smtClean="0"/>
            <a:t>异常交易</a:t>
          </a:r>
          <a:endParaRPr lang="zh-CN" altLang="en-US" dirty="0"/>
        </a:p>
      </dgm:t>
    </dgm:pt>
    <dgm:pt modelId="{F4F459CC-97D2-4DEB-BAC9-F9705A737565}" type="parTrans" cxnId="{D426057F-2CC9-4520-904A-0D8D5D8712A1}">
      <dgm:prSet/>
      <dgm:spPr/>
      <dgm:t>
        <a:bodyPr/>
        <a:lstStyle/>
        <a:p>
          <a:endParaRPr lang="zh-CN" altLang="en-US"/>
        </a:p>
      </dgm:t>
    </dgm:pt>
    <dgm:pt modelId="{285DEE12-A8A4-4E8F-AEE9-14AF102D60D1}" type="sibTrans" cxnId="{D426057F-2CC9-4520-904A-0D8D5D8712A1}">
      <dgm:prSet/>
      <dgm:spPr/>
      <dgm:t>
        <a:bodyPr/>
        <a:lstStyle/>
        <a:p>
          <a:endParaRPr lang="zh-CN" altLang="en-US"/>
        </a:p>
      </dgm:t>
    </dgm:pt>
    <dgm:pt modelId="{07DF568D-466C-439A-8C62-3BC1B0F9DEE3}">
      <dgm:prSet phldrT="[文本]"/>
      <dgm:spPr/>
      <dgm:t>
        <a:bodyPr/>
        <a:lstStyle/>
        <a:p>
          <a:r>
            <a:rPr lang="en-US" altLang="zh-CN" dirty="0" smtClean="0"/>
            <a:t>3.</a:t>
          </a:r>
          <a:r>
            <a:rPr lang="zh-CN" altLang="en-US" dirty="0" smtClean="0"/>
            <a:t>清算或被迫出售</a:t>
          </a:r>
          <a:endParaRPr lang="zh-CN" altLang="en-US" dirty="0"/>
        </a:p>
      </dgm:t>
    </dgm:pt>
    <dgm:pt modelId="{EDC69D69-CB88-4C5B-84B2-A244215CA046}" type="parTrans" cxnId="{E8C50B63-FE6A-4C87-85C7-936F32E08CCA}">
      <dgm:prSet/>
      <dgm:spPr/>
    </dgm:pt>
    <dgm:pt modelId="{F4AAD7F4-33D2-4CB2-ABB0-684241F3BE13}" type="sibTrans" cxnId="{E8C50B63-FE6A-4C87-85C7-936F32E08CCA}">
      <dgm:prSet/>
      <dgm:spPr/>
    </dgm:pt>
    <dgm:pt modelId="{2588F6A8-CDB1-4264-B9B2-30C85B4D4C9E}">
      <dgm:prSet phldrT="[文本]"/>
      <dgm:spPr/>
      <dgm:t>
        <a:bodyPr/>
        <a:lstStyle/>
        <a:p>
          <a:r>
            <a:rPr lang="en-US" altLang="zh-CN" b="1" dirty="0" smtClean="0">
              <a:latin typeface="+mn-ea"/>
              <a:ea typeface="+mn-ea"/>
            </a:rPr>
            <a:t>……</a:t>
          </a:r>
          <a:endParaRPr lang="zh-CN" altLang="en-US" b="1" dirty="0">
            <a:latin typeface="+mn-ea"/>
            <a:ea typeface="+mn-ea"/>
          </a:endParaRPr>
        </a:p>
      </dgm:t>
    </dgm:pt>
    <dgm:pt modelId="{D5C0922B-E398-49EC-ACE2-E96E746C15C8}" type="parTrans" cxnId="{C001579D-8289-4ABE-8195-8BEAC2254A43}">
      <dgm:prSet/>
      <dgm:spPr/>
    </dgm:pt>
    <dgm:pt modelId="{256928FB-4772-4DBB-84AE-2322609939A8}" type="sibTrans" cxnId="{C001579D-8289-4ABE-8195-8BEAC2254A43}">
      <dgm:prSet/>
      <dgm:spPr/>
    </dgm:pt>
    <dgm:pt modelId="{B38D9453-AD99-450F-8169-E52762B1358C}" type="pres">
      <dgm:prSet presAssocID="{4AEE4C0F-3EB6-4D52-A545-27DD5155330E}" presName="composite" presStyleCnt="0">
        <dgm:presLayoutVars>
          <dgm:chMax val="1"/>
          <dgm:dir/>
          <dgm:resizeHandles val="exact"/>
        </dgm:presLayoutVars>
      </dgm:prSet>
      <dgm:spPr/>
      <dgm:t>
        <a:bodyPr/>
        <a:lstStyle/>
        <a:p>
          <a:endParaRPr lang="zh-CN" altLang="en-US"/>
        </a:p>
      </dgm:t>
    </dgm:pt>
    <dgm:pt modelId="{B219D238-B729-4EA5-9567-E11BD1B4B002}" type="pres">
      <dgm:prSet presAssocID="{A88F0F01-4AE9-4B39-8107-82199C6449E1}" presName="roof" presStyleLbl="dkBgShp" presStyleIdx="0" presStyleCnt="2"/>
      <dgm:spPr/>
      <dgm:t>
        <a:bodyPr/>
        <a:lstStyle/>
        <a:p>
          <a:endParaRPr lang="zh-CN" altLang="en-US"/>
        </a:p>
      </dgm:t>
    </dgm:pt>
    <dgm:pt modelId="{824301B0-E594-4D95-BEA3-F6BC3599302E}" type="pres">
      <dgm:prSet presAssocID="{A88F0F01-4AE9-4B39-8107-82199C6449E1}" presName="pillars" presStyleCnt="0"/>
      <dgm:spPr/>
    </dgm:pt>
    <dgm:pt modelId="{5EC24682-58D5-4C70-95A6-F27CC6A12458}" type="pres">
      <dgm:prSet presAssocID="{A88F0F01-4AE9-4B39-8107-82199C6449E1}" presName="pillar1" presStyleLbl="node1" presStyleIdx="0" presStyleCnt="5">
        <dgm:presLayoutVars>
          <dgm:bulletEnabled val="1"/>
        </dgm:presLayoutVars>
      </dgm:prSet>
      <dgm:spPr/>
      <dgm:t>
        <a:bodyPr/>
        <a:lstStyle/>
        <a:p>
          <a:endParaRPr lang="zh-CN" altLang="en-US"/>
        </a:p>
      </dgm:t>
    </dgm:pt>
    <dgm:pt modelId="{8FC8ABE3-283F-4EC1-B3D3-73B8A7CFE110}" type="pres">
      <dgm:prSet presAssocID="{24732EBA-7638-48EF-9DA0-147EEEBBA6AF}" presName="pillarX" presStyleLbl="node1" presStyleIdx="1" presStyleCnt="5">
        <dgm:presLayoutVars>
          <dgm:bulletEnabled val="1"/>
        </dgm:presLayoutVars>
      </dgm:prSet>
      <dgm:spPr/>
      <dgm:t>
        <a:bodyPr/>
        <a:lstStyle/>
        <a:p>
          <a:endParaRPr lang="zh-CN" altLang="en-US"/>
        </a:p>
      </dgm:t>
    </dgm:pt>
    <dgm:pt modelId="{30F73843-0679-4164-879B-9A8EAE11C9EA}" type="pres">
      <dgm:prSet presAssocID="{07DF568D-466C-439A-8C62-3BC1B0F9DEE3}" presName="pillarX" presStyleLbl="node1" presStyleIdx="2" presStyleCnt="5">
        <dgm:presLayoutVars>
          <dgm:bulletEnabled val="1"/>
        </dgm:presLayoutVars>
      </dgm:prSet>
      <dgm:spPr/>
      <dgm:t>
        <a:bodyPr/>
        <a:lstStyle/>
        <a:p>
          <a:endParaRPr lang="zh-CN" altLang="en-US"/>
        </a:p>
      </dgm:t>
    </dgm:pt>
    <dgm:pt modelId="{FC9CB0AB-C767-428E-8587-8AA7A36A625A}" type="pres">
      <dgm:prSet presAssocID="{805CB6B0-FDFD-4C53-A4E2-ED48ADF4F0EE}" presName="pillarX" presStyleLbl="node1" presStyleIdx="3" presStyleCnt="5">
        <dgm:presLayoutVars>
          <dgm:bulletEnabled val="1"/>
        </dgm:presLayoutVars>
      </dgm:prSet>
      <dgm:spPr/>
      <dgm:t>
        <a:bodyPr/>
        <a:lstStyle/>
        <a:p>
          <a:endParaRPr lang="zh-CN" altLang="en-US"/>
        </a:p>
      </dgm:t>
    </dgm:pt>
    <dgm:pt modelId="{48C3AFA2-74A7-4CA8-9971-B1682DE7F647}" type="pres">
      <dgm:prSet presAssocID="{2588F6A8-CDB1-4264-B9B2-30C85B4D4C9E}" presName="pillarX" presStyleLbl="node1" presStyleIdx="4" presStyleCnt="5">
        <dgm:presLayoutVars>
          <dgm:bulletEnabled val="1"/>
        </dgm:presLayoutVars>
      </dgm:prSet>
      <dgm:spPr/>
      <dgm:t>
        <a:bodyPr/>
        <a:lstStyle/>
        <a:p>
          <a:endParaRPr lang="zh-CN" altLang="en-US"/>
        </a:p>
      </dgm:t>
    </dgm:pt>
    <dgm:pt modelId="{3D814BDB-0AC8-4A57-B0BE-9593D8AF3B51}" type="pres">
      <dgm:prSet presAssocID="{A88F0F01-4AE9-4B39-8107-82199C6449E1}" presName="base" presStyleLbl="dkBgShp" presStyleIdx="1" presStyleCnt="2"/>
      <dgm:spPr/>
    </dgm:pt>
  </dgm:ptLst>
  <dgm:cxnLst>
    <dgm:cxn modelId="{BB0D813E-6CB1-45C9-B781-806FFF95A25D}" type="presOf" srcId="{E007496E-A59E-4C4F-8393-97DF289B10EF}" destId="{5EC24682-58D5-4C70-95A6-F27CC6A12458}" srcOrd="0" destOrd="0" presId="urn:microsoft.com/office/officeart/2005/8/layout/hList3"/>
    <dgm:cxn modelId="{4336917E-3CAA-4370-A333-7914333BAF06}" srcId="{4AEE4C0F-3EB6-4D52-A545-27DD5155330E}" destId="{A88F0F01-4AE9-4B39-8107-82199C6449E1}" srcOrd="0" destOrd="0" parTransId="{9C969105-FF5D-4531-A60E-09E31FE11CAB}" sibTransId="{12D948C4-EE3E-4CA2-AA68-61CEB5A89FB9}"/>
    <dgm:cxn modelId="{E8C50B63-FE6A-4C87-85C7-936F32E08CCA}" srcId="{A88F0F01-4AE9-4B39-8107-82199C6449E1}" destId="{07DF568D-466C-439A-8C62-3BC1B0F9DEE3}" srcOrd="2" destOrd="0" parTransId="{EDC69D69-CB88-4C5B-84B2-A244215CA046}" sibTransId="{F4AAD7F4-33D2-4CB2-ABB0-684241F3BE13}"/>
    <dgm:cxn modelId="{963516C4-F244-4838-BCF3-435427DEE23A}" type="presOf" srcId="{07DF568D-466C-439A-8C62-3BC1B0F9DEE3}" destId="{30F73843-0679-4164-879B-9A8EAE11C9EA}" srcOrd="0" destOrd="0" presId="urn:microsoft.com/office/officeart/2005/8/layout/hList3"/>
    <dgm:cxn modelId="{214BB8BD-405F-4112-96F8-E93A20C5A523}" srcId="{A88F0F01-4AE9-4B39-8107-82199C6449E1}" destId="{E007496E-A59E-4C4F-8393-97DF289B10EF}" srcOrd="0" destOrd="0" parTransId="{3063218F-DF00-4E25-8607-B13C9F4F1741}" sibTransId="{E3D76DA8-52C6-41F6-9001-F1365880B44B}"/>
    <dgm:cxn modelId="{ACE82909-735A-484B-9E20-4E24DBFFD4F9}" type="presOf" srcId="{A88F0F01-4AE9-4B39-8107-82199C6449E1}" destId="{B219D238-B729-4EA5-9567-E11BD1B4B002}" srcOrd="0" destOrd="0" presId="urn:microsoft.com/office/officeart/2005/8/layout/hList3"/>
    <dgm:cxn modelId="{BF8DFE46-C0D7-4EEF-8E6F-A270A8E3684F}" type="presOf" srcId="{805CB6B0-FDFD-4C53-A4E2-ED48ADF4F0EE}" destId="{FC9CB0AB-C767-428E-8587-8AA7A36A625A}" srcOrd="0" destOrd="0" presId="urn:microsoft.com/office/officeart/2005/8/layout/hList3"/>
    <dgm:cxn modelId="{E56D21E2-2789-420A-992D-F60A2F1F723C}" type="presOf" srcId="{24732EBA-7638-48EF-9DA0-147EEEBBA6AF}" destId="{8FC8ABE3-283F-4EC1-B3D3-73B8A7CFE110}" srcOrd="0" destOrd="0" presId="urn:microsoft.com/office/officeart/2005/8/layout/hList3"/>
    <dgm:cxn modelId="{708974DB-EAAF-427D-94E3-73269D0E598C}" srcId="{A88F0F01-4AE9-4B39-8107-82199C6449E1}" destId="{24732EBA-7638-48EF-9DA0-147EEEBBA6AF}" srcOrd="1" destOrd="0" parTransId="{53122802-8812-44C4-9B5C-885A5D63C952}" sibTransId="{E690E085-F131-46EE-812E-B927B52F2319}"/>
    <dgm:cxn modelId="{D426057F-2CC9-4520-904A-0D8D5D8712A1}" srcId="{A88F0F01-4AE9-4B39-8107-82199C6449E1}" destId="{805CB6B0-FDFD-4C53-A4E2-ED48ADF4F0EE}" srcOrd="3" destOrd="0" parTransId="{F4F459CC-97D2-4DEB-BAC9-F9705A737565}" sibTransId="{285DEE12-A8A4-4E8F-AEE9-14AF102D60D1}"/>
    <dgm:cxn modelId="{EB92843E-CE6F-41C4-B1C7-E6BC3BC485E8}" type="presOf" srcId="{4AEE4C0F-3EB6-4D52-A545-27DD5155330E}" destId="{B38D9453-AD99-450F-8169-E52762B1358C}" srcOrd="0" destOrd="0" presId="urn:microsoft.com/office/officeart/2005/8/layout/hList3"/>
    <dgm:cxn modelId="{C001579D-8289-4ABE-8195-8BEAC2254A43}" srcId="{A88F0F01-4AE9-4B39-8107-82199C6449E1}" destId="{2588F6A8-CDB1-4264-B9B2-30C85B4D4C9E}" srcOrd="4" destOrd="0" parTransId="{D5C0922B-E398-49EC-ACE2-E96E746C15C8}" sibTransId="{256928FB-4772-4DBB-84AE-2322609939A8}"/>
    <dgm:cxn modelId="{0645234D-9B87-424F-BD13-9792E2476352}" type="presOf" srcId="{2588F6A8-CDB1-4264-B9B2-30C85B4D4C9E}" destId="{48C3AFA2-74A7-4CA8-9971-B1682DE7F647}" srcOrd="0" destOrd="0" presId="urn:microsoft.com/office/officeart/2005/8/layout/hList3"/>
    <dgm:cxn modelId="{E6CFBF07-78A5-46D1-8227-9A1FA3F6A14C}" type="presParOf" srcId="{B38D9453-AD99-450F-8169-E52762B1358C}" destId="{B219D238-B729-4EA5-9567-E11BD1B4B002}" srcOrd="0" destOrd="0" presId="urn:microsoft.com/office/officeart/2005/8/layout/hList3"/>
    <dgm:cxn modelId="{C39B91CA-0298-48C9-9313-B905A570C75E}" type="presParOf" srcId="{B38D9453-AD99-450F-8169-E52762B1358C}" destId="{824301B0-E594-4D95-BEA3-F6BC3599302E}" srcOrd="1" destOrd="0" presId="urn:microsoft.com/office/officeart/2005/8/layout/hList3"/>
    <dgm:cxn modelId="{CD82D2F9-1905-4B4A-B857-5230C88ACBC2}" type="presParOf" srcId="{824301B0-E594-4D95-BEA3-F6BC3599302E}" destId="{5EC24682-58D5-4C70-95A6-F27CC6A12458}" srcOrd="0" destOrd="0" presId="urn:microsoft.com/office/officeart/2005/8/layout/hList3"/>
    <dgm:cxn modelId="{E22AB48B-9C57-4AC3-950B-9EA43C2C61D4}" type="presParOf" srcId="{824301B0-E594-4D95-BEA3-F6BC3599302E}" destId="{8FC8ABE3-283F-4EC1-B3D3-73B8A7CFE110}" srcOrd="1" destOrd="0" presId="urn:microsoft.com/office/officeart/2005/8/layout/hList3"/>
    <dgm:cxn modelId="{5CC00E13-77BB-44F8-800D-516383A302F8}" type="presParOf" srcId="{824301B0-E594-4D95-BEA3-F6BC3599302E}" destId="{30F73843-0679-4164-879B-9A8EAE11C9EA}" srcOrd="2" destOrd="0" presId="urn:microsoft.com/office/officeart/2005/8/layout/hList3"/>
    <dgm:cxn modelId="{37303159-A0F3-4C55-B015-89BEFD2DE61A}" type="presParOf" srcId="{824301B0-E594-4D95-BEA3-F6BC3599302E}" destId="{FC9CB0AB-C767-428E-8587-8AA7A36A625A}" srcOrd="3" destOrd="0" presId="urn:microsoft.com/office/officeart/2005/8/layout/hList3"/>
    <dgm:cxn modelId="{D29C8EBA-43A8-4DC6-A6AA-2F422CD4DA4F}" type="presParOf" srcId="{824301B0-E594-4D95-BEA3-F6BC3599302E}" destId="{48C3AFA2-74A7-4CA8-9971-B1682DE7F647}" srcOrd="4" destOrd="0" presId="urn:microsoft.com/office/officeart/2005/8/layout/hList3"/>
    <dgm:cxn modelId="{3349B7BA-634B-48C2-913D-A7893FBB4192}" type="presParOf" srcId="{B38D9453-AD99-450F-8169-E52762B1358C}" destId="{3D814BDB-0AC8-4A57-B0BE-9593D8AF3B51}" srcOrd="2" destOrd="0" presId="urn:microsoft.com/office/officeart/2005/8/layout/hList3"/>
  </dgm:cxnLst>
  <dgm:bg/>
  <dgm:whole/>
</dgm:dataModel>
</file>

<file path=ppt/diagrams/data15.xml><?xml version="1.0" encoding="utf-8"?>
<dgm:dataModel xmlns:dgm="http://schemas.openxmlformats.org/drawingml/2006/diagram" xmlns:a="http://schemas.openxmlformats.org/drawingml/2006/main">
  <dgm:ptLst>
    <dgm:pt modelId="{A162B160-F355-45C4-A98C-100BC024A0AE}"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zh-CN" altLang="en-US"/>
        </a:p>
      </dgm:t>
    </dgm:pt>
    <dgm:pt modelId="{E55105BD-DB1A-4691-B563-25E3C662E843}">
      <dgm:prSet phldrT="[文本]"/>
      <dgm:spPr/>
      <dgm:t>
        <a:bodyPr/>
        <a:lstStyle/>
        <a:p>
          <a:r>
            <a:rPr lang="zh-CN" altLang="en-US" dirty="0" smtClean="0"/>
            <a:t>主要市场</a:t>
          </a:r>
          <a:endParaRPr lang="zh-CN" altLang="en-US" dirty="0"/>
        </a:p>
      </dgm:t>
    </dgm:pt>
    <dgm:pt modelId="{E278C517-A407-47E7-9A9C-E73A44EA291F}" type="parTrans" cxnId="{A1B794DF-4FD6-4B29-ABDF-307A59C57018}">
      <dgm:prSet/>
      <dgm:spPr/>
      <dgm:t>
        <a:bodyPr/>
        <a:lstStyle/>
        <a:p>
          <a:endParaRPr lang="zh-CN" altLang="en-US"/>
        </a:p>
      </dgm:t>
    </dgm:pt>
    <dgm:pt modelId="{9E586ACF-EA82-42ED-A79F-957E87BDF97F}" type="sibTrans" cxnId="{A1B794DF-4FD6-4B29-ABDF-307A59C57018}">
      <dgm:prSet/>
      <dgm:spPr/>
      <dgm:t>
        <a:bodyPr/>
        <a:lstStyle/>
        <a:p>
          <a:endParaRPr lang="zh-CN" altLang="en-US"/>
        </a:p>
      </dgm:t>
    </dgm:pt>
    <dgm:pt modelId="{D3CD6264-1B51-49A3-9976-35536F67BB7D}">
      <dgm:prSet phldrT="[文本]"/>
      <dgm:spPr/>
      <dgm:t>
        <a:bodyPr/>
        <a:lstStyle/>
        <a:p>
          <a:r>
            <a:rPr lang="zh-CN" altLang="en-US" dirty="0" smtClean="0"/>
            <a:t>是指相关资产或负债交易量最大和交易活跃程度最高的市场。</a:t>
          </a:r>
          <a:endParaRPr lang="zh-CN" altLang="en-US" dirty="0"/>
        </a:p>
      </dgm:t>
    </dgm:pt>
    <dgm:pt modelId="{55B8CA68-2FB2-4A29-BAB4-76694DFBD87F}" type="parTrans" cxnId="{D2F60E0B-581D-4584-9F1E-5F3728E5023B}">
      <dgm:prSet/>
      <dgm:spPr/>
      <dgm:t>
        <a:bodyPr/>
        <a:lstStyle/>
        <a:p>
          <a:endParaRPr lang="zh-CN" altLang="en-US"/>
        </a:p>
      </dgm:t>
    </dgm:pt>
    <dgm:pt modelId="{5EFFA154-2BF9-4DC0-BD8B-8B4A6BF40046}" type="sibTrans" cxnId="{D2F60E0B-581D-4584-9F1E-5F3728E5023B}">
      <dgm:prSet/>
      <dgm:spPr/>
      <dgm:t>
        <a:bodyPr/>
        <a:lstStyle/>
        <a:p>
          <a:endParaRPr lang="zh-CN" altLang="en-US"/>
        </a:p>
      </dgm:t>
    </dgm:pt>
    <dgm:pt modelId="{BF19F0E6-B941-47CF-B3A0-415A300EE599}">
      <dgm:prSet phldrT="[文本]"/>
      <dgm:spPr/>
      <dgm:t>
        <a:bodyPr/>
        <a:lstStyle/>
        <a:p>
          <a:r>
            <a:rPr lang="zh-CN" altLang="en-US" dirty="0" smtClean="0"/>
            <a:t>最有利市场</a:t>
          </a:r>
          <a:endParaRPr lang="zh-CN" altLang="en-US" dirty="0"/>
        </a:p>
      </dgm:t>
    </dgm:pt>
    <dgm:pt modelId="{E3D6BA31-21F1-4E52-8676-363418E6BD32}" type="parTrans" cxnId="{8681897B-79B0-4F60-BE45-B25BAEEC64DE}">
      <dgm:prSet/>
      <dgm:spPr/>
      <dgm:t>
        <a:bodyPr/>
        <a:lstStyle/>
        <a:p>
          <a:endParaRPr lang="zh-CN" altLang="en-US"/>
        </a:p>
      </dgm:t>
    </dgm:pt>
    <dgm:pt modelId="{50BA701D-F988-4AD5-B5FC-2A5258796A71}" type="sibTrans" cxnId="{8681897B-79B0-4F60-BE45-B25BAEEC64DE}">
      <dgm:prSet/>
      <dgm:spPr/>
      <dgm:t>
        <a:bodyPr/>
        <a:lstStyle/>
        <a:p>
          <a:endParaRPr lang="zh-CN" altLang="en-US"/>
        </a:p>
      </dgm:t>
    </dgm:pt>
    <dgm:pt modelId="{9D7C8B22-C990-426F-A547-43A7560AD591}">
      <dgm:prSet phldrT="[文本]"/>
      <dgm:spPr/>
      <dgm:t>
        <a:bodyPr/>
        <a:lstStyle/>
        <a:p>
          <a:r>
            <a:rPr lang="zh-CN" altLang="en-US" dirty="0" smtClean="0"/>
            <a:t>是指在考虑交易费用和运输费用后，能够以最高金额出售相关资产或者以最低金额转移相关负债的市场。</a:t>
          </a:r>
          <a:endParaRPr lang="zh-CN" altLang="en-US" dirty="0"/>
        </a:p>
      </dgm:t>
    </dgm:pt>
    <dgm:pt modelId="{2EB1E2ED-42B7-4318-A66D-03296A5070C1}" type="parTrans" cxnId="{A25FD1C7-996C-4529-BD36-76A129AE18C9}">
      <dgm:prSet/>
      <dgm:spPr/>
      <dgm:t>
        <a:bodyPr/>
        <a:lstStyle/>
        <a:p>
          <a:endParaRPr lang="zh-CN" altLang="en-US"/>
        </a:p>
      </dgm:t>
    </dgm:pt>
    <dgm:pt modelId="{641480EA-F108-4518-A2CB-3E8DF834C836}" type="sibTrans" cxnId="{A25FD1C7-996C-4529-BD36-76A129AE18C9}">
      <dgm:prSet/>
      <dgm:spPr/>
      <dgm:t>
        <a:bodyPr/>
        <a:lstStyle/>
        <a:p>
          <a:endParaRPr lang="zh-CN" altLang="en-US"/>
        </a:p>
      </dgm:t>
    </dgm:pt>
    <dgm:pt modelId="{09DFBA8F-91C9-47CB-A105-9AAB103B214B}" type="pres">
      <dgm:prSet presAssocID="{A162B160-F355-45C4-A98C-100BC024A0AE}" presName="Name0" presStyleCnt="0">
        <dgm:presLayoutVars>
          <dgm:dir/>
          <dgm:animLvl val="lvl"/>
          <dgm:resizeHandles val="exact"/>
        </dgm:presLayoutVars>
      </dgm:prSet>
      <dgm:spPr/>
      <dgm:t>
        <a:bodyPr/>
        <a:lstStyle/>
        <a:p>
          <a:endParaRPr lang="zh-CN" altLang="en-US"/>
        </a:p>
      </dgm:t>
    </dgm:pt>
    <dgm:pt modelId="{026E250C-B0B9-423D-8CD1-47B45A9A9652}" type="pres">
      <dgm:prSet presAssocID="{E55105BD-DB1A-4691-B563-25E3C662E843}" presName="linNode" presStyleCnt="0"/>
      <dgm:spPr/>
    </dgm:pt>
    <dgm:pt modelId="{27BC5271-C9FC-4660-998A-63E2E67675E1}" type="pres">
      <dgm:prSet presAssocID="{E55105BD-DB1A-4691-B563-25E3C662E843}" presName="parentText" presStyleLbl="node1" presStyleIdx="0" presStyleCnt="2">
        <dgm:presLayoutVars>
          <dgm:chMax val="1"/>
          <dgm:bulletEnabled val="1"/>
        </dgm:presLayoutVars>
      </dgm:prSet>
      <dgm:spPr/>
      <dgm:t>
        <a:bodyPr/>
        <a:lstStyle/>
        <a:p>
          <a:endParaRPr lang="zh-CN" altLang="en-US"/>
        </a:p>
      </dgm:t>
    </dgm:pt>
    <dgm:pt modelId="{0414E263-6E82-4E8C-AA7F-2580093103EF}" type="pres">
      <dgm:prSet presAssocID="{E55105BD-DB1A-4691-B563-25E3C662E843}" presName="descendantText" presStyleLbl="alignAccFollowNode1" presStyleIdx="0" presStyleCnt="2">
        <dgm:presLayoutVars>
          <dgm:bulletEnabled val="1"/>
        </dgm:presLayoutVars>
      </dgm:prSet>
      <dgm:spPr/>
      <dgm:t>
        <a:bodyPr/>
        <a:lstStyle/>
        <a:p>
          <a:endParaRPr lang="zh-CN" altLang="en-US"/>
        </a:p>
      </dgm:t>
    </dgm:pt>
    <dgm:pt modelId="{A0BCEB24-3379-4FB4-986F-4A04B41CED8F}" type="pres">
      <dgm:prSet presAssocID="{9E586ACF-EA82-42ED-A79F-957E87BDF97F}" presName="sp" presStyleCnt="0"/>
      <dgm:spPr/>
    </dgm:pt>
    <dgm:pt modelId="{766D4D9C-7E3C-470A-8C6C-F3C827F2FC75}" type="pres">
      <dgm:prSet presAssocID="{BF19F0E6-B941-47CF-B3A0-415A300EE599}" presName="linNode" presStyleCnt="0"/>
      <dgm:spPr/>
    </dgm:pt>
    <dgm:pt modelId="{9E2E09AB-749C-41F2-8CF4-81A6014D04B5}" type="pres">
      <dgm:prSet presAssocID="{BF19F0E6-B941-47CF-B3A0-415A300EE599}" presName="parentText" presStyleLbl="node1" presStyleIdx="1" presStyleCnt="2">
        <dgm:presLayoutVars>
          <dgm:chMax val="1"/>
          <dgm:bulletEnabled val="1"/>
        </dgm:presLayoutVars>
      </dgm:prSet>
      <dgm:spPr/>
      <dgm:t>
        <a:bodyPr/>
        <a:lstStyle/>
        <a:p>
          <a:endParaRPr lang="zh-CN" altLang="en-US"/>
        </a:p>
      </dgm:t>
    </dgm:pt>
    <dgm:pt modelId="{887A9769-B77B-4853-968A-8AB49A94FD15}" type="pres">
      <dgm:prSet presAssocID="{BF19F0E6-B941-47CF-B3A0-415A300EE599}" presName="descendantText" presStyleLbl="alignAccFollowNode1" presStyleIdx="1" presStyleCnt="2">
        <dgm:presLayoutVars>
          <dgm:bulletEnabled val="1"/>
        </dgm:presLayoutVars>
      </dgm:prSet>
      <dgm:spPr/>
      <dgm:t>
        <a:bodyPr/>
        <a:lstStyle/>
        <a:p>
          <a:endParaRPr lang="zh-CN" altLang="en-US"/>
        </a:p>
      </dgm:t>
    </dgm:pt>
  </dgm:ptLst>
  <dgm:cxnLst>
    <dgm:cxn modelId="{8681897B-79B0-4F60-BE45-B25BAEEC64DE}" srcId="{A162B160-F355-45C4-A98C-100BC024A0AE}" destId="{BF19F0E6-B941-47CF-B3A0-415A300EE599}" srcOrd="1" destOrd="0" parTransId="{E3D6BA31-21F1-4E52-8676-363418E6BD32}" sibTransId="{50BA701D-F988-4AD5-B5FC-2A5258796A71}"/>
    <dgm:cxn modelId="{2685D2B8-2334-4ACF-AD79-4D13A21809D1}" type="presOf" srcId="{D3CD6264-1B51-49A3-9976-35536F67BB7D}" destId="{0414E263-6E82-4E8C-AA7F-2580093103EF}" srcOrd="0" destOrd="0" presId="urn:microsoft.com/office/officeart/2005/8/layout/vList5"/>
    <dgm:cxn modelId="{D2F60E0B-581D-4584-9F1E-5F3728E5023B}" srcId="{E55105BD-DB1A-4691-B563-25E3C662E843}" destId="{D3CD6264-1B51-49A3-9976-35536F67BB7D}" srcOrd="0" destOrd="0" parTransId="{55B8CA68-2FB2-4A29-BAB4-76694DFBD87F}" sibTransId="{5EFFA154-2BF9-4DC0-BD8B-8B4A6BF40046}"/>
    <dgm:cxn modelId="{A25FD1C7-996C-4529-BD36-76A129AE18C9}" srcId="{BF19F0E6-B941-47CF-B3A0-415A300EE599}" destId="{9D7C8B22-C990-426F-A547-43A7560AD591}" srcOrd="0" destOrd="0" parTransId="{2EB1E2ED-42B7-4318-A66D-03296A5070C1}" sibTransId="{641480EA-F108-4518-A2CB-3E8DF834C836}"/>
    <dgm:cxn modelId="{C9AFDA7E-F8B7-43F5-B222-EFB5CDBA9DD4}" type="presOf" srcId="{E55105BD-DB1A-4691-B563-25E3C662E843}" destId="{27BC5271-C9FC-4660-998A-63E2E67675E1}" srcOrd="0" destOrd="0" presId="urn:microsoft.com/office/officeart/2005/8/layout/vList5"/>
    <dgm:cxn modelId="{A1B794DF-4FD6-4B29-ABDF-307A59C57018}" srcId="{A162B160-F355-45C4-A98C-100BC024A0AE}" destId="{E55105BD-DB1A-4691-B563-25E3C662E843}" srcOrd="0" destOrd="0" parTransId="{E278C517-A407-47E7-9A9C-E73A44EA291F}" sibTransId="{9E586ACF-EA82-42ED-A79F-957E87BDF97F}"/>
    <dgm:cxn modelId="{F2B34328-B48D-4789-AB45-D8153D1F7E14}" type="presOf" srcId="{A162B160-F355-45C4-A98C-100BC024A0AE}" destId="{09DFBA8F-91C9-47CB-A105-9AAB103B214B}" srcOrd="0" destOrd="0" presId="urn:microsoft.com/office/officeart/2005/8/layout/vList5"/>
    <dgm:cxn modelId="{36751F83-1937-4C28-ACE8-06F30E4FE756}" type="presOf" srcId="{9D7C8B22-C990-426F-A547-43A7560AD591}" destId="{887A9769-B77B-4853-968A-8AB49A94FD15}" srcOrd="0" destOrd="0" presId="urn:microsoft.com/office/officeart/2005/8/layout/vList5"/>
    <dgm:cxn modelId="{101177CE-60BB-4EE9-94BF-D1BD72D5647B}" type="presOf" srcId="{BF19F0E6-B941-47CF-B3A0-415A300EE599}" destId="{9E2E09AB-749C-41F2-8CF4-81A6014D04B5}" srcOrd="0" destOrd="0" presId="urn:microsoft.com/office/officeart/2005/8/layout/vList5"/>
    <dgm:cxn modelId="{F4B4F93C-AC63-4F26-A271-1A23E30C276D}" type="presParOf" srcId="{09DFBA8F-91C9-47CB-A105-9AAB103B214B}" destId="{026E250C-B0B9-423D-8CD1-47B45A9A9652}" srcOrd="0" destOrd="0" presId="urn:microsoft.com/office/officeart/2005/8/layout/vList5"/>
    <dgm:cxn modelId="{528F6168-5C56-4B44-95AB-1B4EBA2BC347}" type="presParOf" srcId="{026E250C-B0B9-423D-8CD1-47B45A9A9652}" destId="{27BC5271-C9FC-4660-998A-63E2E67675E1}" srcOrd="0" destOrd="0" presId="urn:microsoft.com/office/officeart/2005/8/layout/vList5"/>
    <dgm:cxn modelId="{9C8246B8-16BE-4FD0-AEAF-C5AFC06DEA9D}" type="presParOf" srcId="{026E250C-B0B9-423D-8CD1-47B45A9A9652}" destId="{0414E263-6E82-4E8C-AA7F-2580093103EF}" srcOrd="1" destOrd="0" presId="urn:microsoft.com/office/officeart/2005/8/layout/vList5"/>
    <dgm:cxn modelId="{8DDFD2B1-EA4D-4616-9DF9-88A6F089489C}" type="presParOf" srcId="{09DFBA8F-91C9-47CB-A105-9AAB103B214B}" destId="{A0BCEB24-3379-4FB4-986F-4A04B41CED8F}" srcOrd="1" destOrd="0" presId="urn:microsoft.com/office/officeart/2005/8/layout/vList5"/>
    <dgm:cxn modelId="{02E4BC5D-3D05-4E91-AC90-D7C30F58A46A}" type="presParOf" srcId="{09DFBA8F-91C9-47CB-A105-9AAB103B214B}" destId="{766D4D9C-7E3C-470A-8C6C-F3C827F2FC75}" srcOrd="2" destOrd="0" presId="urn:microsoft.com/office/officeart/2005/8/layout/vList5"/>
    <dgm:cxn modelId="{08B7FF12-2691-46FA-BDB3-763725F1713F}" type="presParOf" srcId="{766D4D9C-7E3C-470A-8C6C-F3C827F2FC75}" destId="{9E2E09AB-749C-41F2-8CF4-81A6014D04B5}" srcOrd="0" destOrd="0" presId="urn:microsoft.com/office/officeart/2005/8/layout/vList5"/>
    <dgm:cxn modelId="{8D46A3C3-48E9-4D03-8DE2-0444E68CE330}" type="presParOf" srcId="{766D4D9C-7E3C-470A-8C6C-F3C827F2FC75}" destId="{887A9769-B77B-4853-968A-8AB49A94FD15}" srcOrd="1" destOrd="0" presId="urn:microsoft.com/office/officeart/2005/8/layout/vList5"/>
  </dgm:cxnLst>
  <dgm:bg/>
  <dgm:whole/>
</dgm:dataModel>
</file>

<file path=ppt/diagrams/data16.xml><?xml version="1.0" encoding="utf-8"?>
<dgm:dataModel xmlns:dgm="http://schemas.openxmlformats.org/drawingml/2006/diagram" xmlns:a="http://schemas.openxmlformats.org/drawingml/2006/main">
  <dgm:ptLst>
    <dgm:pt modelId="{8877FFEB-5959-44D3-888F-7275FF32192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C6038E33-A110-4C4F-B2AC-EC40FAF3294E}">
      <dgm:prSet phldrT="[文本]"/>
      <dgm:spPr/>
      <dgm:t>
        <a:bodyPr/>
        <a:lstStyle/>
        <a:p>
          <a:r>
            <a:rPr lang="zh-CN" altLang="en-US" dirty="0" smtClean="0"/>
            <a:t>市场参与者，是指在相关资产或负债的主要市场（或最有利市场）中，同时具备下列特征的买方和卖方：</a:t>
          </a:r>
          <a:endParaRPr lang="zh-CN" altLang="en-US" dirty="0"/>
        </a:p>
      </dgm:t>
    </dgm:pt>
    <dgm:pt modelId="{11A65C7C-B103-4A7D-892F-ACCFCA9EABF2}" type="parTrans" cxnId="{9117DB67-2BD0-4266-860A-1CD723B3EAC4}">
      <dgm:prSet/>
      <dgm:spPr/>
      <dgm:t>
        <a:bodyPr/>
        <a:lstStyle/>
        <a:p>
          <a:endParaRPr lang="zh-CN" altLang="en-US"/>
        </a:p>
      </dgm:t>
    </dgm:pt>
    <dgm:pt modelId="{B180DE88-28B5-48FE-AA06-EAEB4BF93FBC}" type="sibTrans" cxnId="{9117DB67-2BD0-4266-860A-1CD723B3EAC4}">
      <dgm:prSet/>
      <dgm:spPr/>
      <dgm:t>
        <a:bodyPr/>
        <a:lstStyle/>
        <a:p>
          <a:endParaRPr lang="zh-CN" altLang="en-US"/>
        </a:p>
      </dgm:t>
    </dgm:pt>
    <dgm:pt modelId="{A4993492-DDCF-48A4-846C-67736318212C}">
      <dgm:prSet phldrT="[文本]"/>
      <dgm:spPr/>
      <dgm:t>
        <a:bodyPr/>
        <a:lstStyle/>
        <a:p>
          <a:r>
            <a:rPr lang="en-US" altLang="zh-CN" dirty="0" smtClean="0"/>
            <a:t>1.</a:t>
          </a:r>
          <a:r>
            <a:rPr lang="zh-CN" altLang="en-US" dirty="0" smtClean="0"/>
            <a:t>市场参与者应当相互独立，不存在</a:t>
          </a:r>
          <a:r>
            <a:rPr lang="en-US" altLang="zh-CN" dirty="0" smtClean="0"/>
            <a:t>《</a:t>
          </a:r>
          <a:r>
            <a:rPr lang="zh-CN" altLang="en-US" dirty="0" smtClean="0"/>
            <a:t>企业会计准则第</a:t>
          </a:r>
          <a:r>
            <a:rPr lang="en-US" altLang="zh-CN" dirty="0" smtClean="0"/>
            <a:t>36</a:t>
          </a:r>
          <a:r>
            <a:rPr lang="zh-CN" altLang="en-US" dirty="0" smtClean="0"/>
            <a:t>号</a:t>
          </a:r>
          <a:r>
            <a:rPr lang="en-US" altLang="zh-CN" dirty="0" smtClean="0"/>
            <a:t>——</a:t>
          </a:r>
          <a:r>
            <a:rPr lang="zh-CN" altLang="en-US" dirty="0" smtClean="0"/>
            <a:t>关联方披露</a:t>
          </a:r>
          <a:r>
            <a:rPr lang="en-US" altLang="zh-CN" dirty="0" smtClean="0"/>
            <a:t>》</a:t>
          </a:r>
          <a:r>
            <a:rPr lang="zh-CN" altLang="en-US" dirty="0" smtClean="0"/>
            <a:t>所述的关联方关系；</a:t>
          </a:r>
          <a:endParaRPr lang="zh-CN" altLang="en-US" dirty="0"/>
        </a:p>
      </dgm:t>
    </dgm:pt>
    <dgm:pt modelId="{73F5872D-9F3E-4F43-947B-147EADD691D0}" type="parTrans" cxnId="{5CB38517-24DA-495F-B195-0DC359E13512}">
      <dgm:prSet/>
      <dgm:spPr/>
      <dgm:t>
        <a:bodyPr/>
        <a:lstStyle/>
        <a:p>
          <a:endParaRPr lang="zh-CN" altLang="en-US"/>
        </a:p>
      </dgm:t>
    </dgm:pt>
    <dgm:pt modelId="{95B88184-712D-449B-9AF0-FC1502A65A2F}" type="sibTrans" cxnId="{5CB38517-24DA-495F-B195-0DC359E13512}">
      <dgm:prSet/>
      <dgm:spPr/>
      <dgm:t>
        <a:bodyPr/>
        <a:lstStyle/>
        <a:p>
          <a:endParaRPr lang="zh-CN" altLang="en-US"/>
        </a:p>
      </dgm:t>
    </dgm:pt>
    <dgm:pt modelId="{71861A03-81C2-429C-ACC7-6BC21944C9BA}">
      <dgm:prSet phldrT="[文本]"/>
      <dgm:spPr/>
      <dgm:t>
        <a:bodyPr/>
        <a:lstStyle/>
        <a:p>
          <a:r>
            <a:rPr lang="en-US" altLang="zh-CN" dirty="0" smtClean="0"/>
            <a:t>2.</a:t>
          </a:r>
          <a:r>
            <a:rPr lang="zh-CN" altLang="en-US" dirty="0" smtClean="0"/>
            <a:t>市场参与者应当熟悉情况，能够根据可取的信息对相关资产或负债以及交易具备合理认知；</a:t>
          </a:r>
          <a:endParaRPr lang="zh-CN" altLang="en-US" dirty="0"/>
        </a:p>
      </dgm:t>
    </dgm:pt>
    <dgm:pt modelId="{9FAD3DF8-0031-4288-BCD1-B4E951456A7D}" type="parTrans" cxnId="{457738C3-6E64-4580-8D6C-CDE5DD7C3273}">
      <dgm:prSet/>
      <dgm:spPr/>
      <dgm:t>
        <a:bodyPr/>
        <a:lstStyle/>
        <a:p>
          <a:endParaRPr lang="zh-CN" altLang="en-US"/>
        </a:p>
      </dgm:t>
    </dgm:pt>
    <dgm:pt modelId="{28F9A07A-AB16-4F5D-BA72-7E93162E81D9}" type="sibTrans" cxnId="{457738C3-6E64-4580-8D6C-CDE5DD7C3273}">
      <dgm:prSet/>
      <dgm:spPr/>
      <dgm:t>
        <a:bodyPr/>
        <a:lstStyle/>
        <a:p>
          <a:endParaRPr lang="zh-CN" altLang="en-US"/>
        </a:p>
      </dgm:t>
    </dgm:pt>
    <dgm:pt modelId="{5731FF15-DBB5-4083-87F7-8633B91E966D}">
      <dgm:prSet phldrT="[文本]"/>
      <dgm:spPr/>
      <dgm:t>
        <a:bodyPr/>
        <a:lstStyle/>
        <a:p>
          <a:r>
            <a:rPr lang="en-US" altLang="zh-CN" dirty="0" smtClean="0"/>
            <a:t>3.</a:t>
          </a:r>
          <a:r>
            <a:rPr lang="zh-CN" altLang="en-US" dirty="0" smtClean="0"/>
            <a:t>市场参与者应当有能力并自愿进行相关资产或负债的交易。</a:t>
          </a:r>
          <a:endParaRPr lang="zh-CN" altLang="en-US" dirty="0"/>
        </a:p>
      </dgm:t>
    </dgm:pt>
    <dgm:pt modelId="{116D230B-8F2A-42AF-BCDA-DDCD1732958F}" type="parTrans" cxnId="{CA0B20FD-3646-45FA-867B-2E92D4CFCED0}">
      <dgm:prSet/>
      <dgm:spPr/>
      <dgm:t>
        <a:bodyPr/>
        <a:lstStyle/>
        <a:p>
          <a:endParaRPr lang="zh-CN" altLang="en-US"/>
        </a:p>
      </dgm:t>
    </dgm:pt>
    <dgm:pt modelId="{7800DA68-9696-446E-8FAD-AB3EE64BA229}" type="sibTrans" cxnId="{CA0B20FD-3646-45FA-867B-2E92D4CFCED0}">
      <dgm:prSet/>
      <dgm:spPr/>
      <dgm:t>
        <a:bodyPr/>
        <a:lstStyle/>
        <a:p>
          <a:endParaRPr lang="zh-CN" altLang="en-US"/>
        </a:p>
      </dgm:t>
    </dgm:pt>
    <dgm:pt modelId="{9ED19816-4430-4BA3-B4E1-B3D29F25E992}" type="pres">
      <dgm:prSet presAssocID="{8877FFEB-5959-44D3-888F-7275FF321928}" presName="linear" presStyleCnt="0">
        <dgm:presLayoutVars>
          <dgm:animLvl val="lvl"/>
          <dgm:resizeHandles val="exact"/>
        </dgm:presLayoutVars>
      </dgm:prSet>
      <dgm:spPr/>
      <dgm:t>
        <a:bodyPr/>
        <a:lstStyle/>
        <a:p>
          <a:endParaRPr lang="zh-CN" altLang="en-US"/>
        </a:p>
      </dgm:t>
    </dgm:pt>
    <dgm:pt modelId="{5DA43918-3E6F-4190-800C-281BB69BD6A4}" type="pres">
      <dgm:prSet presAssocID="{C6038E33-A110-4C4F-B2AC-EC40FAF3294E}" presName="parentText" presStyleLbl="node1" presStyleIdx="0" presStyleCnt="1">
        <dgm:presLayoutVars>
          <dgm:chMax val="0"/>
          <dgm:bulletEnabled val="1"/>
        </dgm:presLayoutVars>
      </dgm:prSet>
      <dgm:spPr/>
      <dgm:t>
        <a:bodyPr/>
        <a:lstStyle/>
        <a:p>
          <a:endParaRPr lang="zh-CN" altLang="en-US"/>
        </a:p>
      </dgm:t>
    </dgm:pt>
    <dgm:pt modelId="{9CEAC524-2503-4816-AB73-1759895DA8FF}" type="pres">
      <dgm:prSet presAssocID="{C6038E33-A110-4C4F-B2AC-EC40FAF3294E}" presName="childText" presStyleLbl="revTx" presStyleIdx="0" presStyleCnt="1">
        <dgm:presLayoutVars>
          <dgm:bulletEnabled val="1"/>
        </dgm:presLayoutVars>
      </dgm:prSet>
      <dgm:spPr/>
      <dgm:t>
        <a:bodyPr/>
        <a:lstStyle/>
        <a:p>
          <a:endParaRPr lang="zh-CN" altLang="en-US"/>
        </a:p>
      </dgm:t>
    </dgm:pt>
  </dgm:ptLst>
  <dgm:cxnLst>
    <dgm:cxn modelId="{1E9560B7-C101-492D-B28E-D23817949917}" type="presOf" srcId="{C6038E33-A110-4C4F-B2AC-EC40FAF3294E}" destId="{5DA43918-3E6F-4190-800C-281BB69BD6A4}" srcOrd="0" destOrd="0" presId="urn:microsoft.com/office/officeart/2005/8/layout/vList2"/>
    <dgm:cxn modelId="{9117DB67-2BD0-4266-860A-1CD723B3EAC4}" srcId="{8877FFEB-5959-44D3-888F-7275FF321928}" destId="{C6038E33-A110-4C4F-B2AC-EC40FAF3294E}" srcOrd="0" destOrd="0" parTransId="{11A65C7C-B103-4A7D-892F-ACCFCA9EABF2}" sibTransId="{B180DE88-28B5-48FE-AA06-EAEB4BF93FBC}"/>
    <dgm:cxn modelId="{138EC49F-07FF-431F-A28D-5F86F3029095}" type="presOf" srcId="{71861A03-81C2-429C-ACC7-6BC21944C9BA}" destId="{9CEAC524-2503-4816-AB73-1759895DA8FF}" srcOrd="0" destOrd="1" presId="urn:microsoft.com/office/officeart/2005/8/layout/vList2"/>
    <dgm:cxn modelId="{457738C3-6E64-4580-8D6C-CDE5DD7C3273}" srcId="{C6038E33-A110-4C4F-B2AC-EC40FAF3294E}" destId="{71861A03-81C2-429C-ACC7-6BC21944C9BA}" srcOrd="1" destOrd="0" parTransId="{9FAD3DF8-0031-4288-BCD1-B4E951456A7D}" sibTransId="{28F9A07A-AB16-4F5D-BA72-7E93162E81D9}"/>
    <dgm:cxn modelId="{5CB38517-24DA-495F-B195-0DC359E13512}" srcId="{C6038E33-A110-4C4F-B2AC-EC40FAF3294E}" destId="{A4993492-DDCF-48A4-846C-67736318212C}" srcOrd="0" destOrd="0" parTransId="{73F5872D-9F3E-4F43-947B-147EADD691D0}" sibTransId="{95B88184-712D-449B-9AF0-FC1502A65A2F}"/>
    <dgm:cxn modelId="{E22E2C50-CB7F-418E-A38D-652CF0161DD0}" type="presOf" srcId="{A4993492-DDCF-48A4-846C-67736318212C}" destId="{9CEAC524-2503-4816-AB73-1759895DA8FF}" srcOrd="0" destOrd="0" presId="urn:microsoft.com/office/officeart/2005/8/layout/vList2"/>
    <dgm:cxn modelId="{CA0B20FD-3646-45FA-867B-2E92D4CFCED0}" srcId="{C6038E33-A110-4C4F-B2AC-EC40FAF3294E}" destId="{5731FF15-DBB5-4083-87F7-8633B91E966D}" srcOrd="2" destOrd="0" parTransId="{116D230B-8F2A-42AF-BCDA-DDCD1732958F}" sibTransId="{7800DA68-9696-446E-8FAD-AB3EE64BA229}"/>
    <dgm:cxn modelId="{A352A401-23AA-453C-8B03-5293870029C3}" type="presOf" srcId="{8877FFEB-5959-44D3-888F-7275FF321928}" destId="{9ED19816-4430-4BA3-B4E1-B3D29F25E992}" srcOrd="0" destOrd="0" presId="urn:microsoft.com/office/officeart/2005/8/layout/vList2"/>
    <dgm:cxn modelId="{20FFBF54-D777-4A30-A28F-44599047778F}" type="presOf" srcId="{5731FF15-DBB5-4083-87F7-8633B91E966D}" destId="{9CEAC524-2503-4816-AB73-1759895DA8FF}" srcOrd="0" destOrd="2" presId="urn:microsoft.com/office/officeart/2005/8/layout/vList2"/>
    <dgm:cxn modelId="{47948494-84CB-4B00-AA3F-E94F030804F5}" type="presParOf" srcId="{9ED19816-4430-4BA3-B4E1-B3D29F25E992}" destId="{5DA43918-3E6F-4190-800C-281BB69BD6A4}" srcOrd="0" destOrd="0" presId="urn:microsoft.com/office/officeart/2005/8/layout/vList2"/>
    <dgm:cxn modelId="{541B0996-553D-46CC-AF1B-8B16FA373C57}" type="presParOf" srcId="{9ED19816-4430-4BA3-B4E1-B3D29F25E992}" destId="{9CEAC524-2503-4816-AB73-1759895DA8FF}" srcOrd="1" destOrd="0" presId="urn:microsoft.com/office/officeart/2005/8/layout/vList2"/>
  </dgm:cxnLst>
  <dgm:bg/>
  <dgm:whole/>
</dgm:dataModel>
</file>

<file path=ppt/diagrams/data17.xml><?xml version="1.0" encoding="utf-8"?>
<dgm:dataModel xmlns:dgm="http://schemas.openxmlformats.org/drawingml/2006/diagram" xmlns:a="http://schemas.openxmlformats.org/drawingml/2006/main">
  <dgm:ptLst>
    <dgm:pt modelId="{BF6BA02E-676E-4B27-B892-9939324F2C4C}" type="doc">
      <dgm:prSet loTypeId="urn:microsoft.com/office/officeart/2005/8/layout/chevron2" loCatId="list" qsTypeId="urn:microsoft.com/office/officeart/2005/8/quickstyle/simple1" qsCatId="simple" csTypeId="urn:microsoft.com/office/officeart/2005/8/colors/colorful1" csCatId="colorful" phldr="1"/>
      <dgm:spPr/>
      <dgm:t>
        <a:bodyPr/>
        <a:lstStyle/>
        <a:p>
          <a:endParaRPr lang="zh-CN" altLang="en-US"/>
        </a:p>
      </dgm:t>
    </dgm:pt>
    <dgm:pt modelId="{5AFA3956-58E8-4B49-9C32-6935ABF1370F}">
      <dgm:prSet phldrT="[文本]"/>
      <dgm:spPr/>
      <dgm:t>
        <a:bodyPr/>
        <a:lstStyle/>
        <a:p>
          <a:r>
            <a:rPr lang="zh-CN" altLang="en-US" dirty="0" smtClean="0"/>
            <a:t>市场法</a:t>
          </a:r>
          <a:endParaRPr lang="zh-CN" altLang="en-US" dirty="0"/>
        </a:p>
      </dgm:t>
    </dgm:pt>
    <dgm:pt modelId="{29E354C2-B5F7-415A-946E-3BAC058DB3DE}" type="parTrans" cxnId="{4CF3BD9F-BE66-4FD7-A0E8-29DCC608333E}">
      <dgm:prSet/>
      <dgm:spPr/>
      <dgm:t>
        <a:bodyPr/>
        <a:lstStyle/>
        <a:p>
          <a:endParaRPr lang="zh-CN" altLang="en-US"/>
        </a:p>
      </dgm:t>
    </dgm:pt>
    <dgm:pt modelId="{2B521D29-4784-408A-939C-FDE03D66DA0E}" type="sibTrans" cxnId="{4CF3BD9F-BE66-4FD7-A0E8-29DCC608333E}">
      <dgm:prSet/>
      <dgm:spPr/>
      <dgm:t>
        <a:bodyPr/>
        <a:lstStyle/>
        <a:p>
          <a:endParaRPr lang="zh-CN" altLang="en-US"/>
        </a:p>
      </dgm:t>
    </dgm:pt>
    <dgm:pt modelId="{0879C351-2457-4800-A5D4-A444AA232E9C}">
      <dgm:prSet phldrT="[文本]"/>
      <dgm:spPr/>
      <dgm:t>
        <a:bodyPr/>
        <a:lstStyle/>
        <a:p>
          <a:r>
            <a:rPr lang="zh-CN" altLang="en-US" dirty="0" smtClean="0"/>
            <a:t>市场法，是利用相同或类似的资产、负债或者资产和负债纵使的价格以及其他相关市场交易信息进行估值的技术。</a:t>
          </a:r>
          <a:endParaRPr lang="zh-CN" altLang="en-US" dirty="0"/>
        </a:p>
      </dgm:t>
    </dgm:pt>
    <dgm:pt modelId="{AF1355AB-57C1-4C59-8720-D4F83FD10AF7}" type="parTrans" cxnId="{DA61EDA4-2E74-4FCD-8648-97F92FE7040B}">
      <dgm:prSet/>
      <dgm:spPr/>
      <dgm:t>
        <a:bodyPr/>
        <a:lstStyle/>
        <a:p>
          <a:endParaRPr lang="zh-CN" altLang="en-US"/>
        </a:p>
      </dgm:t>
    </dgm:pt>
    <dgm:pt modelId="{44C367BD-8E02-498A-9922-533FB4E82AF9}" type="sibTrans" cxnId="{DA61EDA4-2E74-4FCD-8648-97F92FE7040B}">
      <dgm:prSet/>
      <dgm:spPr/>
      <dgm:t>
        <a:bodyPr/>
        <a:lstStyle/>
        <a:p>
          <a:endParaRPr lang="zh-CN" altLang="en-US"/>
        </a:p>
      </dgm:t>
    </dgm:pt>
    <dgm:pt modelId="{58946D83-FBF4-4959-81AC-1689A9ABC7AA}">
      <dgm:prSet phldrT="[文本]"/>
      <dgm:spPr/>
      <dgm:t>
        <a:bodyPr/>
        <a:lstStyle/>
        <a:p>
          <a:r>
            <a:rPr lang="zh-CN" altLang="en-US" dirty="0" smtClean="0"/>
            <a:t>收益法</a:t>
          </a:r>
          <a:endParaRPr lang="zh-CN" altLang="en-US" dirty="0"/>
        </a:p>
      </dgm:t>
    </dgm:pt>
    <dgm:pt modelId="{934EA16A-1C2C-4D8A-81D1-8D872F329CE8}" type="parTrans" cxnId="{9D150510-0D26-4F59-A56B-AB37E2A2396F}">
      <dgm:prSet/>
      <dgm:spPr/>
      <dgm:t>
        <a:bodyPr/>
        <a:lstStyle/>
        <a:p>
          <a:endParaRPr lang="zh-CN" altLang="en-US"/>
        </a:p>
      </dgm:t>
    </dgm:pt>
    <dgm:pt modelId="{72E45628-085F-47DE-BF0A-438B0355D169}" type="sibTrans" cxnId="{9D150510-0D26-4F59-A56B-AB37E2A2396F}">
      <dgm:prSet/>
      <dgm:spPr/>
      <dgm:t>
        <a:bodyPr/>
        <a:lstStyle/>
        <a:p>
          <a:endParaRPr lang="zh-CN" altLang="en-US"/>
        </a:p>
      </dgm:t>
    </dgm:pt>
    <dgm:pt modelId="{3AC62DC6-4A24-43F8-9068-4299A9CB2979}">
      <dgm:prSet phldrT="[文本]"/>
      <dgm:spPr/>
      <dgm:t>
        <a:bodyPr/>
        <a:lstStyle/>
        <a:p>
          <a:r>
            <a:rPr lang="zh-CN" altLang="en-US" dirty="0" smtClean="0"/>
            <a:t>收益法，是将未来金额转换成单一现值的估值技术。</a:t>
          </a:r>
          <a:endParaRPr lang="zh-CN" altLang="en-US" dirty="0"/>
        </a:p>
      </dgm:t>
    </dgm:pt>
    <dgm:pt modelId="{D81225DC-3EF1-489A-9AF7-77243EA8CC9D}" type="parTrans" cxnId="{9FD524AA-9B23-46AF-B7DA-7E465956C6C6}">
      <dgm:prSet/>
      <dgm:spPr/>
      <dgm:t>
        <a:bodyPr/>
        <a:lstStyle/>
        <a:p>
          <a:endParaRPr lang="zh-CN" altLang="en-US"/>
        </a:p>
      </dgm:t>
    </dgm:pt>
    <dgm:pt modelId="{369563C5-E0BD-4C42-A5A5-930AC90AFE39}" type="sibTrans" cxnId="{9FD524AA-9B23-46AF-B7DA-7E465956C6C6}">
      <dgm:prSet/>
      <dgm:spPr/>
      <dgm:t>
        <a:bodyPr/>
        <a:lstStyle/>
        <a:p>
          <a:endParaRPr lang="zh-CN" altLang="en-US"/>
        </a:p>
      </dgm:t>
    </dgm:pt>
    <dgm:pt modelId="{9044E611-CF74-40C2-9E65-F31E54FAE008}">
      <dgm:prSet phldrT="[文本]"/>
      <dgm:spPr/>
      <dgm:t>
        <a:bodyPr/>
        <a:lstStyle/>
        <a:p>
          <a:r>
            <a:rPr lang="zh-CN" altLang="en-US" dirty="0" smtClean="0"/>
            <a:t>成本法</a:t>
          </a:r>
          <a:endParaRPr lang="zh-CN" altLang="en-US" dirty="0"/>
        </a:p>
      </dgm:t>
    </dgm:pt>
    <dgm:pt modelId="{33444B7A-0614-48DA-AB89-7FBF5CCE0AF5}" type="parTrans" cxnId="{F35B6D46-A7A8-4A2D-B25A-5A8E1AB83D83}">
      <dgm:prSet/>
      <dgm:spPr/>
      <dgm:t>
        <a:bodyPr/>
        <a:lstStyle/>
        <a:p>
          <a:endParaRPr lang="zh-CN" altLang="en-US"/>
        </a:p>
      </dgm:t>
    </dgm:pt>
    <dgm:pt modelId="{C0B0401C-3C1B-4A3A-BC28-270B146C1ABF}" type="sibTrans" cxnId="{F35B6D46-A7A8-4A2D-B25A-5A8E1AB83D83}">
      <dgm:prSet/>
      <dgm:spPr/>
      <dgm:t>
        <a:bodyPr/>
        <a:lstStyle/>
        <a:p>
          <a:endParaRPr lang="zh-CN" altLang="en-US"/>
        </a:p>
      </dgm:t>
    </dgm:pt>
    <dgm:pt modelId="{DD0660BD-090C-48FE-90B8-B1AEB18FD25C}">
      <dgm:prSet phldrT="[文本]"/>
      <dgm:spPr/>
      <dgm:t>
        <a:bodyPr/>
        <a:lstStyle/>
        <a:p>
          <a:r>
            <a:rPr lang="zh-CN" altLang="en-US" dirty="0" smtClean="0"/>
            <a:t>成本法，是反映当前要求重置相关资产服务能力所需金额的估值技术，通常指现行重置成本法。</a:t>
          </a:r>
          <a:endParaRPr lang="zh-CN" altLang="en-US" dirty="0"/>
        </a:p>
      </dgm:t>
    </dgm:pt>
    <dgm:pt modelId="{C455ADFB-D93F-420B-A99B-B3911EF76936}" type="parTrans" cxnId="{5834FE8F-56F4-4B8D-A47B-971130629BB7}">
      <dgm:prSet/>
      <dgm:spPr/>
      <dgm:t>
        <a:bodyPr/>
        <a:lstStyle/>
        <a:p>
          <a:endParaRPr lang="zh-CN" altLang="en-US"/>
        </a:p>
      </dgm:t>
    </dgm:pt>
    <dgm:pt modelId="{460E8B03-ECCD-469E-899C-361E9E04405A}" type="sibTrans" cxnId="{5834FE8F-56F4-4B8D-A47B-971130629BB7}">
      <dgm:prSet/>
      <dgm:spPr/>
      <dgm:t>
        <a:bodyPr/>
        <a:lstStyle/>
        <a:p>
          <a:endParaRPr lang="zh-CN" altLang="en-US"/>
        </a:p>
      </dgm:t>
    </dgm:pt>
    <dgm:pt modelId="{2502C6DF-287F-4433-BF79-40EC88D1917D}" type="pres">
      <dgm:prSet presAssocID="{BF6BA02E-676E-4B27-B892-9939324F2C4C}" presName="linearFlow" presStyleCnt="0">
        <dgm:presLayoutVars>
          <dgm:dir/>
          <dgm:animLvl val="lvl"/>
          <dgm:resizeHandles val="exact"/>
        </dgm:presLayoutVars>
      </dgm:prSet>
      <dgm:spPr/>
      <dgm:t>
        <a:bodyPr/>
        <a:lstStyle/>
        <a:p>
          <a:endParaRPr lang="zh-CN" altLang="en-US"/>
        </a:p>
      </dgm:t>
    </dgm:pt>
    <dgm:pt modelId="{56D196AD-6AD3-4B74-8415-DD0FD9BD6777}" type="pres">
      <dgm:prSet presAssocID="{5AFA3956-58E8-4B49-9C32-6935ABF1370F}" presName="composite" presStyleCnt="0"/>
      <dgm:spPr/>
    </dgm:pt>
    <dgm:pt modelId="{81C39564-739F-4BA9-9CDC-D8A0C488BA6D}" type="pres">
      <dgm:prSet presAssocID="{5AFA3956-58E8-4B49-9C32-6935ABF1370F}" presName="parentText" presStyleLbl="alignNode1" presStyleIdx="0" presStyleCnt="3">
        <dgm:presLayoutVars>
          <dgm:chMax val="1"/>
          <dgm:bulletEnabled val="1"/>
        </dgm:presLayoutVars>
      </dgm:prSet>
      <dgm:spPr/>
      <dgm:t>
        <a:bodyPr/>
        <a:lstStyle/>
        <a:p>
          <a:endParaRPr lang="zh-CN" altLang="en-US"/>
        </a:p>
      </dgm:t>
    </dgm:pt>
    <dgm:pt modelId="{BF834EF4-68D6-4CC7-9D44-1F1CB3377501}" type="pres">
      <dgm:prSet presAssocID="{5AFA3956-58E8-4B49-9C32-6935ABF1370F}" presName="descendantText" presStyleLbl="alignAcc1" presStyleIdx="0" presStyleCnt="3">
        <dgm:presLayoutVars>
          <dgm:bulletEnabled val="1"/>
        </dgm:presLayoutVars>
      </dgm:prSet>
      <dgm:spPr/>
      <dgm:t>
        <a:bodyPr/>
        <a:lstStyle/>
        <a:p>
          <a:endParaRPr lang="zh-CN" altLang="en-US"/>
        </a:p>
      </dgm:t>
    </dgm:pt>
    <dgm:pt modelId="{48B01B30-7A3C-4092-B89D-23933FB4AA46}" type="pres">
      <dgm:prSet presAssocID="{2B521D29-4784-408A-939C-FDE03D66DA0E}" presName="sp" presStyleCnt="0"/>
      <dgm:spPr/>
    </dgm:pt>
    <dgm:pt modelId="{90C85299-1A06-452E-BD8A-2DE015B2C0EB}" type="pres">
      <dgm:prSet presAssocID="{58946D83-FBF4-4959-81AC-1689A9ABC7AA}" presName="composite" presStyleCnt="0"/>
      <dgm:spPr/>
    </dgm:pt>
    <dgm:pt modelId="{A515DCAF-20C4-47E6-B232-AF16631E84C1}" type="pres">
      <dgm:prSet presAssocID="{58946D83-FBF4-4959-81AC-1689A9ABC7AA}" presName="parentText" presStyleLbl="alignNode1" presStyleIdx="1" presStyleCnt="3">
        <dgm:presLayoutVars>
          <dgm:chMax val="1"/>
          <dgm:bulletEnabled val="1"/>
        </dgm:presLayoutVars>
      </dgm:prSet>
      <dgm:spPr/>
      <dgm:t>
        <a:bodyPr/>
        <a:lstStyle/>
        <a:p>
          <a:endParaRPr lang="zh-CN" altLang="en-US"/>
        </a:p>
      </dgm:t>
    </dgm:pt>
    <dgm:pt modelId="{18D2ED4D-FBB9-40AD-8C2C-76BED5B8A621}" type="pres">
      <dgm:prSet presAssocID="{58946D83-FBF4-4959-81AC-1689A9ABC7AA}" presName="descendantText" presStyleLbl="alignAcc1" presStyleIdx="1" presStyleCnt="3">
        <dgm:presLayoutVars>
          <dgm:bulletEnabled val="1"/>
        </dgm:presLayoutVars>
      </dgm:prSet>
      <dgm:spPr/>
      <dgm:t>
        <a:bodyPr/>
        <a:lstStyle/>
        <a:p>
          <a:endParaRPr lang="zh-CN" altLang="en-US"/>
        </a:p>
      </dgm:t>
    </dgm:pt>
    <dgm:pt modelId="{3D09A390-1009-4097-BB7A-31F40F06AE20}" type="pres">
      <dgm:prSet presAssocID="{72E45628-085F-47DE-BF0A-438B0355D169}" presName="sp" presStyleCnt="0"/>
      <dgm:spPr/>
    </dgm:pt>
    <dgm:pt modelId="{773FD833-B3FE-4771-B567-985E987B0AF1}" type="pres">
      <dgm:prSet presAssocID="{9044E611-CF74-40C2-9E65-F31E54FAE008}" presName="composite" presStyleCnt="0"/>
      <dgm:spPr/>
    </dgm:pt>
    <dgm:pt modelId="{744CE918-DC7E-46DD-AF6E-5CDDC19FFD9B}" type="pres">
      <dgm:prSet presAssocID="{9044E611-CF74-40C2-9E65-F31E54FAE008}" presName="parentText" presStyleLbl="alignNode1" presStyleIdx="2" presStyleCnt="3">
        <dgm:presLayoutVars>
          <dgm:chMax val="1"/>
          <dgm:bulletEnabled val="1"/>
        </dgm:presLayoutVars>
      </dgm:prSet>
      <dgm:spPr/>
      <dgm:t>
        <a:bodyPr/>
        <a:lstStyle/>
        <a:p>
          <a:endParaRPr lang="zh-CN" altLang="en-US"/>
        </a:p>
      </dgm:t>
    </dgm:pt>
    <dgm:pt modelId="{C6B697DC-B890-45C9-8C60-7B394D4A3ADD}" type="pres">
      <dgm:prSet presAssocID="{9044E611-CF74-40C2-9E65-F31E54FAE008}" presName="descendantText" presStyleLbl="alignAcc1" presStyleIdx="2" presStyleCnt="3">
        <dgm:presLayoutVars>
          <dgm:bulletEnabled val="1"/>
        </dgm:presLayoutVars>
      </dgm:prSet>
      <dgm:spPr/>
      <dgm:t>
        <a:bodyPr/>
        <a:lstStyle/>
        <a:p>
          <a:endParaRPr lang="zh-CN" altLang="en-US"/>
        </a:p>
      </dgm:t>
    </dgm:pt>
  </dgm:ptLst>
  <dgm:cxnLst>
    <dgm:cxn modelId="{5834FE8F-56F4-4B8D-A47B-971130629BB7}" srcId="{9044E611-CF74-40C2-9E65-F31E54FAE008}" destId="{DD0660BD-090C-48FE-90B8-B1AEB18FD25C}" srcOrd="0" destOrd="0" parTransId="{C455ADFB-D93F-420B-A99B-B3911EF76936}" sibTransId="{460E8B03-ECCD-469E-899C-361E9E04405A}"/>
    <dgm:cxn modelId="{F06150E3-25A7-4BCC-9A44-342415FDBF13}" type="presOf" srcId="{58946D83-FBF4-4959-81AC-1689A9ABC7AA}" destId="{A515DCAF-20C4-47E6-B232-AF16631E84C1}" srcOrd="0" destOrd="0" presId="urn:microsoft.com/office/officeart/2005/8/layout/chevron2"/>
    <dgm:cxn modelId="{9FD524AA-9B23-46AF-B7DA-7E465956C6C6}" srcId="{58946D83-FBF4-4959-81AC-1689A9ABC7AA}" destId="{3AC62DC6-4A24-43F8-9068-4299A9CB2979}" srcOrd="0" destOrd="0" parTransId="{D81225DC-3EF1-489A-9AF7-77243EA8CC9D}" sibTransId="{369563C5-E0BD-4C42-A5A5-930AC90AFE39}"/>
    <dgm:cxn modelId="{F35CE966-5154-4FBF-B2DD-09A1CDA7E4F5}" type="presOf" srcId="{0879C351-2457-4800-A5D4-A444AA232E9C}" destId="{BF834EF4-68D6-4CC7-9D44-1F1CB3377501}" srcOrd="0" destOrd="0" presId="urn:microsoft.com/office/officeart/2005/8/layout/chevron2"/>
    <dgm:cxn modelId="{F35B6D46-A7A8-4A2D-B25A-5A8E1AB83D83}" srcId="{BF6BA02E-676E-4B27-B892-9939324F2C4C}" destId="{9044E611-CF74-40C2-9E65-F31E54FAE008}" srcOrd="2" destOrd="0" parTransId="{33444B7A-0614-48DA-AB89-7FBF5CCE0AF5}" sibTransId="{C0B0401C-3C1B-4A3A-BC28-270B146C1ABF}"/>
    <dgm:cxn modelId="{12C7FF59-3EB5-43DB-BD0A-0C48A5CF3584}" type="presOf" srcId="{3AC62DC6-4A24-43F8-9068-4299A9CB2979}" destId="{18D2ED4D-FBB9-40AD-8C2C-76BED5B8A621}" srcOrd="0" destOrd="0" presId="urn:microsoft.com/office/officeart/2005/8/layout/chevron2"/>
    <dgm:cxn modelId="{69855179-B4FC-443D-A412-0A4B96632B92}" type="presOf" srcId="{BF6BA02E-676E-4B27-B892-9939324F2C4C}" destId="{2502C6DF-287F-4433-BF79-40EC88D1917D}" srcOrd="0" destOrd="0" presId="urn:microsoft.com/office/officeart/2005/8/layout/chevron2"/>
    <dgm:cxn modelId="{6DB1213E-9EE8-49BF-894E-C49ADC40DD66}" type="presOf" srcId="{5AFA3956-58E8-4B49-9C32-6935ABF1370F}" destId="{81C39564-739F-4BA9-9CDC-D8A0C488BA6D}" srcOrd="0" destOrd="0" presId="urn:microsoft.com/office/officeart/2005/8/layout/chevron2"/>
    <dgm:cxn modelId="{9701C9FB-7DAF-4040-B87C-DB2E3B02A85C}" type="presOf" srcId="{DD0660BD-090C-48FE-90B8-B1AEB18FD25C}" destId="{C6B697DC-B890-45C9-8C60-7B394D4A3ADD}" srcOrd="0" destOrd="0" presId="urn:microsoft.com/office/officeart/2005/8/layout/chevron2"/>
    <dgm:cxn modelId="{9D150510-0D26-4F59-A56B-AB37E2A2396F}" srcId="{BF6BA02E-676E-4B27-B892-9939324F2C4C}" destId="{58946D83-FBF4-4959-81AC-1689A9ABC7AA}" srcOrd="1" destOrd="0" parTransId="{934EA16A-1C2C-4D8A-81D1-8D872F329CE8}" sibTransId="{72E45628-085F-47DE-BF0A-438B0355D169}"/>
    <dgm:cxn modelId="{213B9200-C2B1-4B54-8D9A-C6C6243BFC74}" type="presOf" srcId="{9044E611-CF74-40C2-9E65-F31E54FAE008}" destId="{744CE918-DC7E-46DD-AF6E-5CDDC19FFD9B}" srcOrd="0" destOrd="0" presId="urn:microsoft.com/office/officeart/2005/8/layout/chevron2"/>
    <dgm:cxn modelId="{4CF3BD9F-BE66-4FD7-A0E8-29DCC608333E}" srcId="{BF6BA02E-676E-4B27-B892-9939324F2C4C}" destId="{5AFA3956-58E8-4B49-9C32-6935ABF1370F}" srcOrd="0" destOrd="0" parTransId="{29E354C2-B5F7-415A-946E-3BAC058DB3DE}" sibTransId="{2B521D29-4784-408A-939C-FDE03D66DA0E}"/>
    <dgm:cxn modelId="{DA61EDA4-2E74-4FCD-8648-97F92FE7040B}" srcId="{5AFA3956-58E8-4B49-9C32-6935ABF1370F}" destId="{0879C351-2457-4800-A5D4-A444AA232E9C}" srcOrd="0" destOrd="0" parTransId="{AF1355AB-57C1-4C59-8720-D4F83FD10AF7}" sibTransId="{44C367BD-8E02-498A-9922-533FB4E82AF9}"/>
    <dgm:cxn modelId="{37938649-95A1-414F-BC62-060B9CE33089}" type="presParOf" srcId="{2502C6DF-287F-4433-BF79-40EC88D1917D}" destId="{56D196AD-6AD3-4B74-8415-DD0FD9BD6777}" srcOrd="0" destOrd="0" presId="urn:microsoft.com/office/officeart/2005/8/layout/chevron2"/>
    <dgm:cxn modelId="{082305CC-57B8-412A-97D7-1FAE2D041F31}" type="presParOf" srcId="{56D196AD-6AD3-4B74-8415-DD0FD9BD6777}" destId="{81C39564-739F-4BA9-9CDC-D8A0C488BA6D}" srcOrd="0" destOrd="0" presId="urn:microsoft.com/office/officeart/2005/8/layout/chevron2"/>
    <dgm:cxn modelId="{4E4587E3-8FD0-40D5-B064-BEF2CF620E17}" type="presParOf" srcId="{56D196AD-6AD3-4B74-8415-DD0FD9BD6777}" destId="{BF834EF4-68D6-4CC7-9D44-1F1CB3377501}" srcOrd="1" destOrd="0" presId="urn:microsoft.com/office/officeart/2005/8/layout/chevron2"/>
    <dgm:cxn modelId="{864B0473-EF62-4607-B0C1-D97BA1334B42}" type="presParOf" srcId="{2502C6DF-287F-4433-BF79-40EC88D1917D}" destId="{48B01B30-7A3C-4092-B89D-23933FB4AA46}" srcOrd="1" destOrd="0" presId="urn:microsoft.com/office/officeart/2005/8/layout/chevron2"/>
    <dgm:cxn modelId="{F2E59DD8-E86A-4F21-8E84-45DE9B23F713}" type="presParOf" srcId="{2502C6DF-287F-4433-BF79-40EC88D1917D}" destId="{90C85299-1A06-452E-BD8A-2DE015B2C0EB}" srcOrd="2" destOrd="0" presId="urn:microsoft.com/office/officeart/2005/8/layout/chevron2"/>
    <dgm:cxn modelId="{5E88DD2C-D2BA-4D6A-A6E1-E49E276930DF}" type="presParOf" srcId="{90C85299-1A06-452E-BD8A-2DE015B2C0EB}" destId="{A515DCAF-20C4-47E6-B232-AF16631E84C1}" srcOrd="0" destOrd="0" presId="urn:microsoft.com/office/officeart/2005/8/layout/chevron2"/>
    <dgm:cxn modelId="{0871D051-7F86-4BF5-B527-F7745A97E52F}" type="presParOf" srcId="{90C85299-1A06-452E-BD8A-2DE015B2C0EB}" destId="{18D2ED4D-FBB9-40AD-8C2C-76BED5B8A621}" srcOrd="1" destOrd="0" presId="urn:microsoft.com/office/officeart/2005/8/layout/chevron2"/>
    <dgm:cxn modelId="{9CA9FB3F-876C-416E-920F-4615C83F6A0B}" type="presParOf" srcId="{2502C6DF-287F-4433-BF79-40EC88D1917D}" destId="{3D09A390-1009-4097-BB7A-31F40F06AE20}" srcOrd="3" destOrd="0" presId="urn:microsoft.com/office/officeart/2005/8/layout/chevron2"/>
    <dgm:cxn modelId="{C3D8FAFA-A28D-46D5-B81D-647EE8D19A18}" type="presParOf" srcId="{2502C6DF-287F-4433-BF79-40EC88D1917D}" destId="{773FD833-B3FE-4771-B567-985E987B0AF1}" srcOrd="4" destOrd="0" presId="urn:microsoft.com/office/officeart/2005/8/layout/chevron2"/>
    <dgm:cxn modelId="{C1C569A9-2188-4A48-A9FD-C5A2AEBABF94}" type="presParOf" srcId="{773FD833-B3FE-4771-B567-985E987B0AF1}" destId="{744CE918-DC7E-46DD-AF6E-5CDDC19FFD9B}" srcOrd="0" destOrd="0" presId="urn:microsoft.com/office/officeart/2005/8/layout/chevron2"/>
    <dgm:cxn modelId="{7EC921A8-ABC0-4CB9-91C1-389B99A6D8FC}" type="presParOf" srcId="{773FD833-B3FE-4771-B567-985E987B0AF1}" destId="{C6B697DC-B890-45C9-8C60-7B394D4A3ADD}" srcOrd="1" destOrd="0" presId="urn:microsoft.com/office/officeart/2005/8/layout/chevron2"/>
  </dgm:cxnLst>
  <dgm:bg/>
  <dgm:whole/>
</dgm:dataModel>
</file>

<file path=ppt/diagrams/data18.xml><?xml version="1.0" encoding="utf-8"?>
<dgm:dataModel xmlns:dgm="http://schemas.openxmlformats.org/drawingml/2006/diagram" xmlns:a="http://schemas.openxmlformats.org/drawingml/2006/main">
  <dgm:ptLst>
    <dgm:pt modelId="{FFB94A89-06E7-4819-A7A3-4AD2C2D9F46B}"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zh-CN" altLang="en-US"/>
        </a:p>
      </dgm:t>
    </dgm:pt>
    <dgm:pt modelId="{B1BB0631-AFC2-4905-B735-916357A9EB24}">
      <dgm:prSet phldrT="[文本]"/>
      <dgm:spPr/>
      <dgm:t>
        <a:bodyPr/>
        <a:lstStyle/>
        <a:p>
          <a:r>
            <a:rPr lang="zh-CN" altLang="en-US" dirty="0" smtClean="0"/>
            <a:t>输入值，是指市场参与者在给相关资产或负债定价时所使用的假设，包括可观察输入值和不可观察输入值。</a:t>
          </a:r>
          <a:endParaRPr lang="zh-CN" altLang="en-US" dirty="0"/>
        </a:p>
      </dgm:t>
    </dgm:pt>
    <dgm:pt modelId="{C73A6FBD-1BB3-45CD-AF42-94EED50171B9}" type="parTrans" cxnId="{503D2C35-1005-4FDA-8F23-882291B757A6}">
      <dgm:prSet/>
      <dgm:spPr/>
      <dgm:t>
        <a:bodyPr/>
        <a:lstStyle/>
        <a:p>
          <a:endParaRPr lang="zh-CN" altLang="en-US"/>
        </a:p>
      </dgm:t>
    </dgm:pt>
    <dgm:pt modelId="{3EF3568B-7C4A-454D-8EAF-7E96A6E55381}" type="sibTrans" cxnId="{503D2C35-1005-4FDA-8F23-882291B757A6}">
      <dgm:prSet/>
      <dgm:spPr/>
      <dgm:t>
        <a:bodyPr/>
        <a:lstStyle/>
        <a:p>
          <a:endParaRPr lang="zh-CN" altLang="en-US"/>
        </a:p>
      </dgm:t>
    </dgm:pt>
    <dgm:pt modelId="{F9EE2F4D-56E0-4A25-9132-8008B9B471F9}">
      <dgm:prSet phldrT="[文本]"/>
      <dgm:spPr/>
      <dgm:t>
        <a:bodyPr/>
        <a:lstStyle/>
        <a:p>
          <a:r>
            <a:rPr lang="zh-CN" altLang="en-US" dirty="0" smtClean="0"/>
            <a:t>可观察转入值，是指能够以市场数据中取得的输入值。该输入值反映了市场参与者在对相关资产或负债时所使用的假设。</a:t>
          </a:r>
          <a:endParaRPr lang="zh-CN" altLang="en-US" dirty="0"/>
        </a:p>
      </dgm:t>
    </dgm:pt>
    <dgm:pt modelId="{4222A310-0279-43D1-B2CE-6C2E8CDCC8EF}" type="parTrans" cxnId="{7A9FA746-9A90-4193-860E-F8510CE76B05}">
      <dgm:prSet/>
      <dgm:spPr/>
      <dgm:t>
        <a:bodyPr/>
        <a:lstStyle/>
        <a:p>
          <a:endParaRPr lang="zh-CN" altLang="en-US"/>
        </a:p>
      </dgm:t>
    </dgm:pt>
    <dgm:pt modelId="{3920312A-6154-43F8-8B7E-2DF403748996}" type="sibTrans" cxnId="{7A9FA746-9A90-4193-860E-F8510CE76B05}">
      <dgm:prSet/>
      <dgm:spPr/>
      <dgm:t>
        <a:bodyPr/>
        <a:lstStyle/>
        <a:p>
          <a:endParaRPr lang="zh-CN" altLang="en-US"/>
        </a:p>
      </dgm:t>
    </dgm:pt>
    <dgm:pt modelId="{824EB77A-99C3-4B80-A8A7-C3E5959D5E68}">
      <dgm:prSet phldrT="[文本]"/>
      <dgm:spPr/>
      <dgm:t>
        <a:bodyPr/>
        <a:lstStyle/>
        <a:p>
          <a:r>
            <a:rPr lang="zh-CN" altLang="en-US" dirty="0" smtClean="0"/>
            <a:t>不可观察输入值，是指不能从市场数据中取得的输入值。该输入值应当根据可获得的市场参与者在对相关资产或负债定价时所使用假设的最佳信息确定。</a:t>
          </a:r>
          <a:endParaRPr lang="zh-CN" altLang="en-US" dirty="0"/>
        </a:p>
      </dgm:t>
    </dgm:pt>
    <dgm:pt modelId="{40E0F50A-475C-4EC8-85A0-A01ADAC18572}" type="parTrans" cxnId="{79676505-9642-41B0-A6EF-69F9B0E236C8}">
      <dgm:prSet/>
      <dgm:spPr/>
      <dgm:t>
        <a:bodyPr/>
        <a:lstStyle/>
        <a:p>
          <a:endParaRPr lang="zh-CN" altLang="en-US"/>
        </a:p>
      </dgm:t>
    </dgm:pt>
    <dgm:pt modelId="{44C1A7A1-ACB6-433E-8300-395E2C9076DF}" type="sibTrans" cxnId="{79676505-9642-41B0-A6EF-69F9B0E236C8}">
      <dgm:prSet/>
      <dgm:spPr/>
      <dgm:t>
        <a:bodyPr/>
        <a:lstStyle/>
        <a:p>
          <a:endParaRPr lang="zh-CN" altLang="en-US"/>
        </a:p>
      </dgm:t>
    </dgm:pt>
    <dgm:pt modelId="{372D8254-F03D-437A-BF24-76FE726C6DB7}" type="pres">
      <dgm:prSet presAssocID="{FFB94A89-06E7-4819-A7A3-4AD2C2D9F46B}" presName="theList" presStyleCnt="0">
        <dgm:presLayoutVars>
          <dgm:dir/>
          <dgm:animLvl val="lvl"/>
          <dgm:resizeHandles val="exact"/>
        </dgm:presLayoutVars>
      </dgm:prSet>
      <dgm:spPr/>
      <dgm:t>
        <a:bodyPr/>
        <a:lstStyle/>
        <a:p>
          <a:endParaRPr lang="zh-CN" altLang="en-US"/>
        </a:p>
      </dgm:t>
    </dgm:pt>
    <dgm:pt modelId="{FF50A63D-585D-4E48-BA02-A745F7CF286C}" type="pres">
      <dgm:prSet presAssocID="{B1BB0631-AFC2-4905-B735-916357A9EB24}" presName="compNode" presStyleCnt="0"/>
      <dgm:spPr/>
    </dgm:pt>
    <dgm:pt modelId="{4422BB60-A227-43BA-B4B9-6290ABE8DF71}" type="pres">
      <dgm:prSet presAssocID="{B1BB0631-AFC2-4905-B735-916357A9EB24}" presName="aNode" presStyleLbl="bgShp" presStyleIdx="0" presStyleCnt="1"/>
      <dgm:spPr/>
      <dgm:t>
        <a:bodyPr/>
        <a:lstStyle/>
        <a:p>
          <a:endParaRPr lang="zh-CN" altLang="en-US"/>
        </a:p>
      </dgm:t>
    </dgm:pt>
    <dgm:pt modelId="{BF05F799-DE50-4809-B4AF-5B7AF0AC4DBE}" type="pres">
      <dgm:prSet presAssocID="{B1BB0631-AFC2-4905-B735-916357A9EB24}" presName="textNode" presStyleLbl="bgShp" presStyleIdx="0" presStyleCnt="1"/>
      <dgm:spPr/>
      <dgm:t>
        <a:bodyPr/>
        <a:lstStyle/>
        <a:p>
          <a:endParaRPr lang="zh-CN" altLang="en-US"/>
        </a:p>
      </dgm:t>
    </dgm:pt>
    <dgm:pt modelId="{37DB6F02-9CEB-4711-BCCF-9239BF1296EE}" type="pres">
      <dgm:prSet presAssocID="{B1BB0631-AFC2-4905-B735-916357A9EB24}" presName="compChildNode" presStyleCnt="0"/>
      <dgm:spPr/>
    </dgm:pt>
    <dgm:pt modelId="{592CC159-FD59-4932-92D5-890B6802CF06}" type="pres">
      <dgm:prSet presAssocID="{B1BB0631-AFC2-4905-B735-916357A9EB24}" presName="theInnerList" presStyleCnt="0"/>
      <dgm:spPr/>
    </dgm:pt>
    <dgm:pt modelId="{46A77D8B-3E88-490D-88FB-D8B0DA7DE7A3}" type="pres">
      <dgm:prSet presAssocID="{F9EE2F4D-56E0-4A25-9132-8008B9B471F9}" presName="childNode" presStyleLbl="node1" presStyleIdx="0" presStyleCnt="2">
        <dgm:presLayoutVars>
          <dgm:bulletEnabled val="1"/>
        </dgm:presLayoutVars>
      </dgm:prSet>
      <dgm:spPr/>
      <dgm:t>
        <a:bodyPr/>
        <a:lstStyle/>
        <a:p>
          <a:endParaRPr lang="zh-CN" altLang="en-US"/>
        </a:p>
      </dgm:t>
    </dgm:pt>
    <dgm:pt modelId="{C990C44A-E9DE-4706-A558-6BDDA077A7F8}" type="pres">
      <dgm:prSet presAssocID="{F9EE2F4D-56E0-4A25-9132-8008B9B471F9}" presName="aSpace2" presStyleCnt="0"/>
      <dgm:spPr/>
    </dgm:pt>
    <dgm:pt modelId="{10CD330A-37D5-44D2-BD70-1424126C862B}" type="pres">
      <dgm:prSet presAssocID="{824EB77A-99C3-4B80-A8A7-C3E5959D5E68}" presName="childNode" presStyleLbl="node1" presStyleIdx="1" presStyleCnt="2">
        <dgm:presLayoutVars>
          <dgm:bulletEnabled val="1"/>
        </dgm:presLayoutVars>
      </dgm:prSet>
      <dgm:spPr/>
      <dgm:t>
        <a:bodyPr/>
        <a:lstStyle/>
        <a:p>
          <a:endParaRPr lang="zh-CN" altLang="en-US"/>
        </a:p>
      </dgm:t>
    </dgm:pt>
  </dgm:ptLst>
  <dgm:cxnLst>
    <dgm:cxn modelId="{5402BDA4-613E-42BC-BDC6-7674F7687601}" type="presOf" srcId="{B1BB0631-AFC2-4905-B735-916357A9EB24}" destId="{4422BB60-A227-43BA-B4B9-6290ABE8DF71}" srcOrd="0" destOrd="0" presId="urn:microsoft.com/office/officeart/2005/8/layout/lProcess2"/>
    <dgm:cxn modelId="{7A9FA746-9A90-4193-860E-F8510CE76B05}" srcId="{B1BB0631-AFC2-4905-B735-916357A9EB24}" destId="{F9EE2F4D-56E0-4A25-9132-8008B9B471F9}" srcOrd="0" destOrd="0" parTransId="{4222A310-0279-43D1-B2CE-6C2E8CDCC8EF}" sibTransId="{3920312A-6154-43F8-8B7E-2DF403748996}"/>
    <dgm:cxn modelId="{EEA54174-0844-4DD4-A897-6F049168ADB6}" type="presOf" srcId="{F9EE2F4D-56E0-4A25-9132-8008B9B471F9}" destId="{46A77D8B-3E88-490D-88FB-D8B0DA7DE7A3}" srcOrd="0" destOrd="0" presId="urn:microsoft.com/office/officeart/2005/8/layout/lProcess2"/>
    <dgm:cxn modelId="{6D5E4867-F912-4A41-B329-BB8D5D6DA3E4}" type="presOf" srcId="{FFB94A89-06E7-4819-A7A3-4AD2C2D9F46B}" destId="{372D8254-F03D-437A-BF24-76FE726C6DB7}" srcOrd="0" destOrd="0" presId="urn:microsoft.com/office/officeart/2005/8/layout/lProcess2"/>
    <dgm:cxn modelId="{79676505-9642-41B0-A6EF-69F9B0E236C8}" srcId="{B1BB0631-AFC2-4905-B735-916357A9EB24}" destId="{824EB77A-99C3-4B80-A8A7-C3E5959D5E68}" srcOrd="1" destOrd="0" parTransId="{40E0F50A-475C-4EC8-85A0-A01ADAC18572}" sibTransId="{44C1A7A1-ACB6-433E-8300-395E2C9076DF}"/>
    <dgm:cxn modelId="{3FA9BF6F-B2E8-4F7F-8572-152DEDBD13A4}" type="presOf" srcId="{824EB77A-99C3-4B80-A8A7-C3E5959D5E68}" destId="{10CD330A-37D5-44D2-BD70-1424126C862B}" srcOrd="0" destOrd="0" presId="urn:microsoft.com/office/officeart/2005/8/layout/lProcess2"/>
    <dgm:cxn modelId="{503D2C35-1005-4FDA-8F23-882291B757A6}" srcId="{FFB94A89-06E7-4819-A7A3-4AD2C2D9F46B}" destId="{B1BB0631-AFC2-4905-B735-916357A9EB24}" srcOrd="0" destOrd="0" parTransId="{C73A6FBD-1BB3-45CD-AF42-94EED50171B9}" sibTransId="{3EF3568B-7C4A-454D-8EAF-7E96A6E55381}"/>
    <dgm:cxn modelId="{C53A3180-5433-48D7-B6E6-D3166AF5D8E1}" type="presOf" srcId="{B1BB0631-AFC2-4905-B735-916357A9EB24}" destId="{BF05F799-DE50-4809-B4AF-5B7AF0AC4DBE}" srcOrd="1" destOrd="0" presId="urn:microsoft.com/office/officeart/2005/8/layout/lProcess2"/>
    <dgm:cxn modelId="{B18BC16D-E11E-4C5E-ABD0-BA3D367F002D}" type="presParOf" srcId="{372D8254-F03D-437A-BF24-76FE726C6DB7}" destId="{FF50A63D-585D-4E48-BA02-A745F7CF286C}" srcOrd="0" destOrd="0" presId="urn:microsoft.com/office/officeart/2005/8/layout/lProcess2"/>
    <dgm:cxn modelId="{10130695-ED09-4220-9909-87ED59146F4C}" type="presParOf" srcId="{FF50A63D-585D-4E48-BA02-A745F7CF286C}" destId="{4422BB60-A227-43BA-B4B9-6290ABE8DF71}" srcOrd="0" destOrd="0" presId="urn:microsoft.com/office/officeart/2005/8/layout/lProcess2"/>
    <dgm:cxn modelId="{E4701490-480E-43F0-8827-7017A8253424}" type="presParOf" srcId="{FF50A63D-585D-4E48-BA02-A745F7CF286C}" destId="{BF05F799-DE50-4809-B4AF-5B7AF0AC4DBE}" srcOrd="1" destOrd="0" presId="urn:microsoft.com/office/officeart/2005/8/layout/lProcess2"/>
    <dgm:cxn modelId="{BC96908A-F87B-404C-9F3B-5E62BCC34BAF}" type="presParOf" srcId="{FF50A63D-585D-4E48-BA02-A745F7CF286C}" destId="{37DB6F02-9CEB-4711-BCCF-9239BF1296EE}" srcOrd="2" destOrd="0" presId="urn:microsoft.com/office/officeart/2005/8/layout/lProcess2"/>
    <dgm:cxn modelId="{48C7A10B-A411-48DD-8BBE-83AB24D45624}" type="presParOf" srcId="{37DB6F02-9CEB-4711-BCCF-9239BF1296EE}" destId="{592CC159-FD59-4932-92D5-890B6802CF06}" srcOrd="0" destOrd="0" presId="urn:microsoft.com/office/officeart/2005/8/layout/lProcess2"/>
    <dgm:cxn modelId="{1AD893CB-DCF4-4FBE-BF70-79B6EB9A38FC}" type="presParOf" srcId="{592CC159-FD59-4932-92D5-890B6802CF06}" destId="{46A77D8B-3E88-490D-88FB-D8B0DA7DE7A3}" srcOrd="0" destOrd="0" presId="urn:microsoft.com/office/officeart/2005/8/layout/lProcess2"/>
    <dgm:cxn modelId="{60D33FE2-8534-4169-9CCA-57E93363D639}" type="presParOf" srcId="{592CC159-FD59-4932-92D5-890B6802CF06}" destId="{C990C44A-E9DE-4706-A558-6BDDA077A7F8}" srcOrd="1" destOrd="0" presId="urn:microsoft.com/office/officeart/2005/8/layout/lProcess2"/>
    <dgm:cxn modelId="{307EC004-7B58-4BC8-9AEA-4F44CB1A114E}" type="presParOf" srcId="{592CC159-FD59-4932-92D5-890B6802CF06}" destId="{10CD330A-37D5-44D2-BD70-1424126C862B}" srcOrd="2" destOrd="0" presId="urn:microsoft.com/office/officeart/2005/8/layout/lProcess2"/>
  </dgm:cxnLst>
  <dgm:bg/>
  <dgm:whole/>
</dgm:dataModel>
</file>

<file path=ppt/diagrams/data19.xml><?xml version="1.0" encoding="utf-8"?>
<dgm:dataModel xmlns:dgm="http://schemas.openxmlformats.org/drawingml/2006/diagram" xmlns:a="http://schemas.openxmlformats.org/drawingml/2006/main">
  <dgm:ptLst>
    <dgm:pt modelId="{FA025247-8C0A-4715-BF3E-6057C4376978}" type="doc">
      <dgm:prSet loTypeId="urn:microsoft.com/office/officeart/2005/8/layout/vList4" loCatId="list" qsTypeId="urn:microsoft.com/office/officeart/2005/8/quickstyle/simple1" qsCatId="simple" csTypeId="urn:microsoft.com/office/officeart/2005/8/colors/accent1_1" csCatId="accent1" phldr="1"/>
      <dgm:spPr/>
      <dgm:t>
        <a:bodyPr/>
        <a:lstStyle/>
        <a:p>
          <a:endParaRPr lang="zh-CN" altLang="en-US"/>
        </a:p>
      </dgm:t>
    </dgm:pt>
    <dgm:pt modelId="{12968358-56D3-4360-AEE6-3FE1DBCC4FEF}">
      <dgm:prSet phldrT="[文本]"/>
      <dgm:spPr/>
      <dgm:t>
        <a:bodyPr/>
        <a:lstStyle/>
        <a:p>
          <a:r>
            <a:rPr lang="zh-CN" altLang="en-US" dirty="0" smtClean="0"/>
            <a:t>第一层次输入值</a:t>
          </a:r>
          <a:endParaRPr lang="zh-CN" altLang="en-US" dirty="0"/>
        </a:p>
      </dgm:t>
    </dgm:pt>
    <dgm:pt modelId="{986DBC29-3E75-4B25-8262-D984B236C1FF}" type="parTrans" cxnId="{A3CDCE9B-71F8-4DEF-A834-242843DD63E5}">
      <dgm:prSet/>
      <dgm:spPr/>
      <dgm:t>
        <a:bodyPr/>
        <a:lstStyle/>
        <a:p>
          <a:endParaRPr lang="zh-CN" altLang="en-US"/>
        </a:p>
      </dgm:t>
    </dgm:pt>
    <dgm:pt modelId="{BC7755CD-1573-4CE4-93CA-B2710CDEC0AF}" type="sibTrans" cxnId="{A3CDCE9B-71F8-4DEF-A834-242843DD63E5}">
      <dgm:prSet/>
      <dgm:spPr/>
      <dgm:t>
        <a:bodyPr/>
        <a:lstStyle/>
        <a:p>
          <a:endParaRPr lang="zh-CN" altLang="en-US"/>
        </a:p>
      </dgm:t>
    </dgm:pt>
    <dgm:pt modelId="{65ACF393-8449-49B3-9D76-66ABA5C5B8E1}">
      <dgm:prSet phldrT="[文本]"/>
      <dgm:spPr/>
      <dgm:t>
        <a:bodyPr/>
        <a:lstStyle/>
        <a:p>
          <a:r>
            <a:rPr lang="zh-CN" altLang="en-US" dirty="0" smtClean="0"/>
            <a:t>是指企业在计量日能够取得的相同资产或负债在活跃市场上未经调整的报价。</a:t>
          </a:r>
          <a:endParaRPr lang="zh-CN" altLang="en-US" dirty="0"/>
        </a:p>
      </dgm:t>
    </dgm:pt>
    <dgm:pt modelId="{A87AE5C7-516D-4C2C-B373-9EB4FDF7F5C6}" type="parTrans" cxnId="{724E42A2-88A7-42D3-A7A5-A6904914197F}">
      <dgm:prSet/>
      <dgm:spPr/>
      <dgm:t>
        <a:bodyPr/>
        <a:lstStyle/>
        <a:p>
          <a:endParaRPr lang="zh-CN" altLang="en-US"/>
        </a:p>
      </dgm:t>
    </dgm:pt>
    <dgm:pt modelId="{79FEEAB0-204C-44D3-8A85-46CE35A224C5}" type="sibTrans" cxnId="{724E42A2-88A7-42D3-A7A5-A6904914197F}">
      <dgm:prSet/>
      <dgm:spPr/>
      <dgm:t>
        <a:bodyPr/>
        <a:lstStyle/>
        <a:p>
          <a:endParaRPr lang="zh-CN" altLang="en-US"/>
        </a:p>
      </dgm:t>
    </dgm:pt>
    <dgm:pt modelId="{E6025334-7E24-4BC0-8922-797D7DF29389}">
      <dgm:prSet phldrT="[文本]"/>
      <dgm:spPr/>
      <dgm:t>
        <a:bodyPr/>
        <a:lstStyle/>
        <a:p>
          <a:r>
            <a:rPr lang="zh-CN" altLang="en-US" dirty="0" smtClean="0"/>
            <a:t>活跃市场，是指相关资产或负债交易量及交易频率足以持续提供定价信息的市场。</a:t>
          </a:r>
          <a:endParaRPr lang="zh-CN" altLang="en-US" dirty="0"/>
        </a:p>
      </dgm:t>
    </dgm:pt>
    <dgm:pt modelId="{C9B200EF-B3C3-458B-8017-7ADB5C139EF1}" type="parTrans" cxnId="{B663583E-2E2B-4274-9ABF-BE0CEC2F0359}">
      <dgm:prSet/>
      <dgm:spPr/>
      <dgm:t>
        <a:bodyPr/>
        <a:lstStyle/>
        <a:p>
          <a:endParaRPr lang="zh-CN" altLang="en-US"/>
        </a:p>
      </dgm:t>
    </dgm:pt>
    <dgm:pt modelId="{6D7B0E90-5D5D-431A-8EC7-56CD329249CC}" type="sibTrans" cxnId="{B663583E-2E2B-4274-9ABF-BE0CEC2F0359}">
      <dgm:prSet/>
      <dgm:spPr/>
      <dgm:t>
        <a:bodyPr/>
        <a:lstStyle/>
        <a:p>
          <a:endParaRPr lang="zh-CN" altLang="en-US"/>
        </a:p>
      </dgm:t>
    </dgm:pt>
    <dgm:pt modelId="{11E0D112-BD97-4605-AE69-AF30B7A199DE}">
      <dgm:prSet phldrT="[文本]"/>
      <dgm:spPr/>
      <dgm:t>
        <a:bodyPr/>
        <a:lstStyle/>
        <a:p>
          <a:r>
            <a:rPr lang="zh-CN" altLang="en-US" dirty="0" smtClean="0"/>
            <a:t>第二层次输入值</a:t>
          </a:r>
          <a:endParaRPr lang="zh-CN" altLang="en-US" dirty="0"/>
        </a:p>
      </dgm:t>
    </dgm:pt>
    <dgm:pt modelId="{04ADF1FB-E37C-4CB0-A1F1-D7C92BDE9E74}" type="parTrans" cxnId="{9A112C44-F1A1-4262-AA70-9FC2939A4E41}">
      <dgm:prSet/>
      <dgm:spPr/>
      <dgm:t>
        <a:bodyPr/>
        <a:lstStyle/>
        <a:p>
          <a:endParaRPr lang="zh-CN" altLang="en-US"/>
        </a:p>
      </dgm:t>
    </dgm:pt>
    <dgm:pt modelId="{3FCCD90D-D2BE-439E-9113-411A6FEB96B9}" type="sibTrans" cxnId="{9A112C44-F1A1-4262-AA70-9FC2939A4E41}">
      <dgm:prSet/>
      <dgm:spPr/>
      <dgm:t>
        <a:bodyPr/>
        <a:lstStyle/>
        <a:p>
          <a:endParaRPr lang="zh-CN" altLang="en-US"/>
        </a:p>
      </dgm:t>
    </dgm:pt>
    <dgm:pt modelId="{2AD21297-447B-41D0-82C1-E27C87E1FF53}">
      <dgm:prSet phldrT="[文本]"/>
      <dgm:spPr/>
      <dgm:t>
        <a:bodyPr/>
        <a:lstStyle/>
        <a:p>
          <a:r>
            <a:rPr lang="zh-CN" altLang="en-US" dirty="0" smtClean="0"/>
            <a:t>是指除第一层次输入值外相关资产或负债直接或间接可观察的输入值。</a:t>
          </a:r>
          <a:endParaRPr lang="zh-CN" altLang="en-US" dirty="0"/>
        </a:p>
      </dgm:t>
    </dgm:pt>
    <dgm:pt modelId="{6864D58C-6753-4B83-B416-4CD467117304}" type="parTrans" cxnId="{3B7A2948-2ECC-440E-A4FC-9B14E06FA871}">
      <dgm:prSet/>
      <dgm:spPr/>
      <dgm:t>
        <a:bodyPr/>
        <a:lstStyle/>
        <a:p>
          <a:endParaRPr lang="zh-CN" altLang="en-US"/>
        </a:p>
      </dgm:t>
    </dgm:pt>
    <dgm:pt modelId="{48B86337-510A-43D1-9539-812BA4D2E9CF}" type="sibTrans" cxnId="{3B7A2948-2ECC-440E-A4FC-9B14E06FA871}">
      <dgm:prSet/>
      <dgm:spPr/>
      <dgm:t>
        <a:bodyPr/>
        <a:lstStyle/>
        <a:p>
          <a:endParaRPr lang="zh-CN" altLang="en-US"/>
        </a:p>
      </dgm:t>
    </dgm:pt>
    <dgm:pt modelId="{EEB12F50-148E-48A3-B08B-8B22422AECD2}">
      <dgm:prSet phldrT="[文本]"/>
      <dgm:spPr/>
      <dgm:t>
        <a:bodyPr/>
        <a:lstStyle/>
        <a:p>
          <a:r>
            <a:rPr lang="zh-CN" altLang="en-US" dirty="0" smtClean="0"/>
            <a:t>如活跃市场中类似资产或负债的报价；非活跃市场中相同或类似资产或负债的报价等。</a:t>
          </a:r>
          <a:endParaRPr lang="zh-CN" altLang="en-US" dirty="0"/>
        </a:p>
      </dgm:t>
    </dgm:pt>
    <dgm:pt modelId="{C6A64602-45B1-43D7-BE34-6813AADCE807}" type="parTrans" cxnId="{2F9C0393-49F7-4039-8BEE-9003FFBA3252}">
      <dgm:prSet/>
      <dgm:spPr/>
      <dgm:t>
        <a:bodyPr/>
        <a:lstStyle/>
        <a:p>
          <a:endParaRPr lang="zh-CN" altLang="en-US"/>
        </a:p>
      </dgm:t>
    </dgm:pt>
    <dgm:pt modelId="{0E055E85-A90F-4E8A-BA00-30049D67CC90}" type="sibTrans" cxnId="{2F9C0393-49F7-4039-8BEE-9003FFBA3252}">
      <dgm:prSet/>
      <dgm:spPr/>
      <dgm:t>
        <a:bodyPr/>
        <a:lstStyle/>
        <a:p>
          <a:endParaRPr lang="zh-CN" altLang="en-US"/>
        </a:p>
      </dgm:t>
    </dgm:pt>
    <dgm:pt modelId="{151E844B-9A1E-460A-9219-7506F8FD3B6B}">
      <dgm:prSet phldrT="[文本]"/>
      <dgm:spPr/>
      <dgm:t>
        <a:bodyPr/>
        <a:lstStyle/>
        <a:p>
          <a:r>
            <a:rPr lang="zh-CN" altLang="en-US" dirty="0" smtClean="0"/>
            <a:t>第三层次输入值</a:t>
          </a:r>
          <a:endParaRPr lang="zh-CN" altLang="en-US" dirty="0"/>
        </a:p>
      </dgm:t>
    </dgm:pt>
    <dgm:pt modelId="{BB763ED7-BC48-4E85-9150-331B4461B481}" type="parTrans" cxnId="{148E081A-7BD3-4896-8795-7ED3F1DC32FF}">
      <dgm:prSet/>
      <dgm:spPr/>
      <dgm:t>
        <a:bodyPr/>
        <a:lstStyle/>
        <a:p>
          <a:endParaRPr lang="zh-CN" altLang="en-US"/>
        </a:p>
      </dgm:t>
    </dgm:pt>
    <dgm:pt modelId="{C01B8E8B-74D8-4753-8E97-9E4F8229C029}" type="sibTrans" cxnId="{148E081A-7BD3-4896-8795-7ED3F1DC32FF}">
      <dgm:prSet/>
      <dgm:spPr/>
      <dgm:t>
        <a:bodyPr/>
        <a:lstStyle/>
        <a:p>
          <a:endParaRPr lang="zh-CN" altLang="en-US"/>
        </a:p>
      </dgm:t>
    </dgm:pt>
    <dgm:pt modelId="{1B37A77C-7738-4278-AE53-676B023874C2}">
      <dgm:prSet phldrT="[文本]"/>
      <dgm:spPr/>
      <dgm:t>
        <a:bodyPr/>
        <a:lstStyle/>
        <a:p>
          <a:r>
            <a:rPr lang="zh-CN" altLang="en-US" dirty="0" smtClean="0"/>
            <a:t>是指相关资产或负债的不观察输入值。</a:t>
          </a:r>
          <a:endParaRPr lang="zh-CN" altLang="en-US" dirty="0"/>
        </a:p>
      </dgm:t>
    </dgm:pt>
    <dgm:pt modelId="{118136B2-B2ED-4ECC-9583-0737AA73E81A}" type="parTrans" cxnId="{68013E71-B0C2-46B9-8799-E8AA1D589D95}">
      <dgm:prSet/>
      <dgm:spPr/>
      <dgm:t>
        <a:bodyPr/>
        <a:lstStyle/>
        <a:p>
          <a:endParaRPr lang="zh-CN" altLang="en-US"/>
        </a:p>
      </dgm:t>
    </dgm:pt>
    <dgm:pt modelId="{A9C177F3-0E68-4B39-9AE1-F89F087A1722}" type="sibTrans" cxnId="{68013E71-B0C2-46B9-8799-E8AA1D589D95}">
      <dgm:prSet/>
      <dgm:spPr/>
      <dgm:t>
        <a:bodyPr/>
        <a:lstStyle/>
        <a:p>
          <a:endParaRPr lang="zh-CN" altLang="en-US"/>
        </a:p>
      </dgm:t>
    </dgm:pt>
    <dgm:pt modelId="{A190B85D-2090-4283-8898-667C545CAF56}">
      <dgm:prSet phldrT="[文本]"/>
      <dgm:spPr/>
      <dgm:t>
        <a:bodyPr/>
        <a:lstStyle/>
        <a:p>
          <a:r>
            <a:rPr lang="zh-CN" altLang="en-US" dirty="0" smtClean="0"/>
            <a:t>如长期货币互换的利率；股票期权的波动率；利率互换的利率；企业合并中承担的弃置义务的未来现金流量等。</a:t>
          </a:r>
          <a:endParaRPr lang="zh-CN" altLang="en-US" dirty="0"/>
        </a:p>
      </dgm:t>
    </dgm:pt>
    <dgm:pt modelId="{B684C8C5-E5B9-4E3C-8374-6977977311D5}" type="parTrans" cxnId="{3E3AC2A3-4825-4179-A107-295BEBD97E6B}">
      <dgm:prSet/>
      <dgm:spPr/>
      <dgm:t>
        <a:bodyPr/>
        <a:lstStyle/>
        <a:p>
          <a:endParaRPr lang="zh-CN" altLang="en-US"/>
        </a:p>
      </dgm:t>
    </dgm:pt>
    <dgm:pt modelId="{EB9495A7-90CB-407C-B28E-B29E8581E792}" type="sibTrans" cxnId="{3E3AC2A3-4825-4179-A107-295BEBD97E6B}">
      <dgm:prSet/>
      <dgm:spPr/>
      <dgm:t>
        <a:bodyPr/>
        <a:lstStyle/>
        <a:p>
          <a:endParaRPr lang="zh-CN" altLang="en-US"/>
        </a:p>
      </dgm:t>
    </dgm:pt>
    <dgm:pt modelId="{C51C0559-EC47-48DA-9A79-70B23B9E2A9F}" type="pres">
      <dgm:prSet presAssocID="{FA025247-8C0A-4715-BF3E-6057C4376978}" presName="linear" presStyleCnt="0">
        <dgm:presLayoutVars>
          <dgm:dir/>
          <dgm:resizeHandles val="exact"/>
        </dgm:presLayoutVars>
      </dgm:prSet>
      <dgm:spPr/>
      <dgm:t>
        <a:bodyPr/>
        <a:lstStyle/>
        <a:p>
          <a:endParaRPr lang="zh-CN" altLang="en-US"/>
        </a:p>
      </dgm:t>
    </dgm:pt>
    <dgm:pt modelId="{485F8AAF-DDB2-45CD-915B-9700B7101345}" type="pres">
      <dgm:prSet presAssocID="{12968358-56D3-4360-AEE6-3FE1DBCC4FEF}" presName="comp" presStyleCnt="0"/>
      <dgm:spPr/>
    </dgm:pt>
    <dgm:pt modelId="{416DD12B-1A84-4B5A-BE19-84099FFEBD0E}" type="pres">
      <dgm:prSet presAssocID="{12968358-56D3-4360-AEE6-3FE1DBCC4FEF}" presName="box" presStyleLbl="node1" presStyleIdx="0" presStyleCnt="3"/>
      <dgm:spPr/>
      <dgm:t>
        <a:bodyPr/>
        <a:lstStyle/>
        <a:p>
          <a:endParaRPr lang="zh-CN" altLang="en-US"/>
        </a:p>
      </dgm:t>
    </dgm:pt>
    <dgm:pt modelId="{7EE0DA1F-39B7-45E4-A1CD-A680BBC69E81}" type="pres">
      <dgm:prSet presAssocID="{12968358-56D3-4360-AEE6-3FE1DBCC4FEF}" presName="img" presStyleLbl="fgImgPlace1" presStyleIdx="0" presStyleCnt="3"/>
      <dgm:spPr>
        <a:blipFill rotWithShape="0">
          <a:blip xmlns:r="http://schemas.openxmlformats.org/officeDocument/2006/relationships" r:embed="rId1"/>
          <a:stretch>
            <a:fillRect/>
          </a:stretch>
        </a:blipFill>
      </dgm:spPr>
    </dgm:pt>
    <dgm:pt modelId="{2375E6D1-AA2C-4E99-BA2E-38F07853D963}" type="pres">
      <dgm:prSet presAssocID="{12968358-56D3-4360-AEE6-3FE1DBCC4FEF}" presName="text" presStyleLbl="node1" presStyleIdx="0" presStyleCnt="3">
        <dgm:presLayoutVars>
          <dgm:bulletEnabled val="1"/>
        </dgm:presLayoutVars>
      </dgm:prSet>
      <dgm:spPr/>
      <dgm:t>
        <a:bodyPr/>
        <a:lstStyle/>
        <a:p>
          <a:endParaRPr lang="zh-CN" altLang="en-US"/>
        </a:p>
      </dgm:t>
    </dgm:pt>
    <dgm:pt modelId="{9F5F26DB-849C-4C52-AB25-08D33F9891E1}" type="pres">
      <dgm:prSet presAssocID="{BC7755CD-1573-4CE4-93CA-B2710CDEC0AF}" presName="spacer" presStyleCnt="0"/>
      <dgm:spPr/>
    </dgm:pt>
    <dgm:pt modelId="{F8E861C0-93DD-4679-B126-E626304B0774}" type="pres">
      <dgm:prSet presAssocID="{11E0D112-BD97-4605-AE69-AF30B7A199DE}" presName="comp" presStyleCnt="0"/>
      <dgm:spPr/>
    </dgm:pt>
    <dgm:pt modelId="{C7087787-C0CC-48F8-A8EE-7F70DF3732BC}" type="pres">
      <dgm:prSet presAssocID="{11E0D112-BD97-4605-AE69-AF30B7A199DE}" presName="box" presStyleLbl="node1" presStyleIdx="1" presStyleCnt="3"/>
      <dgm:spPr/>
      <dgm:t>
        <a:bodyPr/>
        <a:lstStyle/>
        <a:p>
          <a:endParaRPr lang="zh-CN" altLang="en-US"/>
        </a:p>
      </dgm:t>
    </dgm:pt>
    <dgm:pt modelId="{9D7AE06B-100A-438B-8855-6B4CF3145FE0}" type="pres">
      <dgm:prSet presAssocID="{11E0D112-BD97-4605-AE69-AF30B7A199DE}" presName="img" presStyleLbl="fgImgPlace1" presStyleIdx="1" presStyleCnt="3"/>
      <dgm:spPr>
        <a:blipFill rotWithShape="0">
          <a:blip xmlns:r="http://schemas.openxmlformats.org/officeDocument/2006/relationships" r:embed="rId2"/>
          <a:stretch>
            <a:fillRect/>
          </a:stretch>
        </a:blipFill>
      </dgm:spPr>
    </dgm:pt>
    <dgm:pt modelId="{87FB8886-9ECC-49C4-A598-BE41C0FE37BD}" type="pres">
      <dgm:prSet presAssocID="{11E0D112-BD97-4605-AE69-AF30B7A199DE}" presName="text" presStyleLbl="node1" presStyleIdx="1" presStyleCnt="3">
        <dgm:presLayoutVars>
          <dgm:bulletEnabled val="1"/>
        </dgm:presLayoutVars>
      </dgm:prSet>
      <dgm:spPr/>
      <dgm:t>
        <a:bodyPr/>
        <a:lstStyle/>
        <a:p>
          <a:endParaRPr lang="zh-CN" altLang="en-US"/>
        </a:p>
      </dgm:t>
    </dgm:pt>
    <dgm:pt modelId="{F9D4BE27-2089-4460-AB32-85D6A5DCF058}" type="pres">
      <dgm:prSet presAssocID="{3FCCD90D-D2BE-439E-9113-411A6FEB96B9}" presName="spacer" presStyleCnt="0"/>
      <dgm:spPr/>
    </dgm:pt>
    <dgm:pt modelId="{31A85663-0540-4D1D-A40A-C722D42B3EED}" type="pres">
      <dgm:prSet presAssocID="{151E844B-9A1E-460A-9219-7506F8FD3B6B}" presName="comp" presStyleCnt="0"/>
      <dgm:spPr/>
    </dgm:pt>
    <dgm:pt modelId="{A5BBE1CD-3164-4F6C-8728-F0B7956C9053}" type="pres">
      <dgm:prSet presAssocID="{151E844B-9A1E-460A-9219-7506F8FD3B6B}" presName="box" presStyleLbl="node1" presStyleIdx="2" presStyleCnt="3"/>
      <dgm:spPr/>
      <dgm:t>
        <a:bodyPr/>
        <a:lstStyle/>
        <a:p>
          <a:endParaRPr lang="zh-CN" altLang="en-US"/>
        </a:p>
      </dgm:t>
    </dgm:pt>
    <dgm:pt modelId="{266C9FCB-1E34-4030-9296-171694DB8589}" type="pres">
      <dgm:prSet presAssocID="{151E844B-9A1E-460A-9219-7506F8FD3B6B}" presName="img" presStyleLbl="fgImgPlace1" presStyleIdx="2" presStyleCnt="3"/>
      <dgm:spPr>
        <a:blipFill rotWithShape="0">
          <a:blip xmlns:r="http://schemas.openxmlformats.org/officeDocument/2006/relationships" r:embed="rId3"/>
          <a:stretch>
            <a:fillRect/>
          </a:stretch>
        </a:blipFill>
      </dgm:spPr>
    </dgm:pt>
    <dgm:pt modelId="{FBEEE2F1-E5C4-4B54-8C37-617A98690D6F}" type="pres">
      <dgm:prSet presAssocID="{151E844B-9A1E-460A-9219-7506F8FD3B6B}" presName="text" presStyleLbl="node1" presStyleIdx="2" presStyleCnt="3">
        <dgm:presLayoutVars>
          <dgm:bulletEnabled val="1"/>
        </dgm:presLayoutVars>
      </dgm:prSet>
      <dgm:spPr/>
      <dgm:t>
        <a:bodyPr/>
        <a:lstStyle/>
        <a:p>
          <a:endParaRPr lang="zh-CN" altLang="en-US"/>
        </a:p>
      </dgm:t>
    </dgm:pt>
  </dgm:ptLst>
  <dgm:cxnLst>
    <dgm:cxn modelId="{4EF97384-DA73-4528-9BB1-07ADAC8D8629}" type="presOf" srcId="{E6025334-7E24-4BC0-8922-797D7DF29389}" destId="{416DD12B-1A84-4B5A-BE19-84099FFEBD0E}" srcOrd="0" destOrd="2" presId="urn:microsoft.com/office/officeart/2005/8/layout/vList4"/>
    <dgm:cxn modelId="{933AB5F9-F690-48C3-A8DB-0E9C7D55E169}" type="presOf" srcId="{65ACF393-8449-49B3-9D76-66ABA5C5B8E1}" destId="{416DD12B-1A84-4B5A-BE19-84099FFEBD0E}" srcOrd="0" destOrd="1" presId="urn:microsoft.com/office/officeart/2005/8/layout/vList4"/>
    <dgm:cxn modelId="{52FA9127-A32F-426A-9744-6411957F5786}" type="presOf" srcId="{FA025247-8C0A-4715-BF3E-6057C4376978}" destId="{C51C0559-EC47-48DA-9A79-70B23B9E2A9F}" srcOrd="0" destOrd="0" presId="urn:microsoft.com/office/officeart/2005/8/layout/vList4"/>
    <dgm:cxn modelId="{2F9C0393-49F7-4039-8BEE-9003FFBA3252}" srcId="{11E0D112-BD97-4605-AE69-AF30B7A199DE}" destId="{EEB12F50-148E-48A3-B08B-8B22422AECD2}" srcOrd="1" destOrd="0" parTransId="{C6A64602-45B1-43D7-BE34-6813AADCE807}" sibTransId="{0E055E85-A90F-4E8A-BA00-30049D67CC90}"/>
    <dgm:cxn modelId="{060BD2EE-80E4-4C6E-8998-7FE6AB11C311}" type="presOf" srcId="{1B37A77C-7738-4278-AE53-676B023874C2}" destId="{A5BBE1CD-3164-4F6C-8728-F0B7956C9053}" srcOrd="0" destOrd="1" presId="urn:microsoft.com/office/officeart/2005/8/layout/vList4"/>
    <dgm:cxn modelId="{712A4522-B9D0-4B20-AA00-7533E7011838}" type="presOf" srcId="{12968358-56D3-4360-AEE6-3FE1DBCC4FEF}" destId="{2375E6D1-AA2C-4E99-BA2E-38F07853D963}" srcOrd="1" destOrd="0" presId="urn:microsoft.com/office/officeart/2005/8/layout/vList4"/>
    <dgm:cxn modelId="{B4C67E5F-33FB-4A02-9E6C-3298DB3B60D6}" type="presOf" srcId="{2AD21297-447B-41D0-82C1-E27C87E1FF53}" destId="{C7087787-C0CC-48F8-A8EE-7F70DF3732BC}" srcOrd="0" destOrd="1" presId="urn:microsoft.com/office/officeart/2005/8/layout/vList4"/>
    <dgm:cxn modelId="{975BF68B-8075-4ECE-A65E-63289BE896F9}" type="presOf" srcId="{1B37A77C-7738-4278-AE53-676B023874C2}" destId="{FBEEE2F1-E5C4-4B54-8C37-617A98690D6F}" srcOrd="1" destOrd="1" presId="urn:microsoft.com/office/officeart/2005/8/layout/vList4"/>
    <dgm:cxn modelId="{3B7A2948-2ECC-440E-A4FC-9B14E06FA871}" srcId="{11E0D112-BD97-4605-AE69-AF30B7A199DE}" destId="{2AD21297-447B-41D0-82C1-E27C87E1FF53}" srcOrd="0" destOrd="0" parTransId="{6864D58C-6753-4B83-B416-4CD467117304}" sibTransId="{48B86337-510A-43D1-9539-812BA4D2E9CF}"/>
    <dgm:cxn modelId="{549DC4F1-C30D-4349-9A1D-2833CC237FBC}" type="presOf" srcId="{11E0D112-BD97-4605-AE69-AF30B7A199DE}" destId="{C7087787-C0CC-48F8-A8EE-7F70DF3732BC}" srcOrd="0" destOrd="0" presId="urn:microsoft.com/office/officeart/2005/8/layout/vList4"/>
    <dgm:cxn modelId="{F880A1D5-D3B7-4D3B-A0EA-0A46C9D6EAD9}" type="presOf" srcId="{2AD21297-447B-41D0-82C1-E27C87E1FF53}" destId="{87FB8886-9ECC-49C4-A598-BE41C0FE37BD}" srcOrd="1" destOrd="1" presId="urn:microsoft.com/office/officeart/2005/8/layout/vList4"/>
    <dgm:cxn modelId="{B663583E-2E2B-4274-9ABF-BE0CEC2F0359}" srcId="{12968358-56D3-4360-AEE6-3FE1DBCC4FEF}" destId="{E6025334-7E24-4BC0-8922-797D7DF29389}" srcOrd="1" destOrd="0" parTransId="{C9B200EF-B3C3-458B-8017-7ADB5C139EF1}" sibTransId="{6D7B0E90-5D5D-431A-8EC7-56CD329249CC}"/>
    <dgm:cxn modelId="{B45971E8-8233-449E-8078-3C490C4E9749}" type="presOf" srcId="{EEB12F50-148E-48A3-B08B-8B22422AECD2}" destId="{87FB8886-9ECC-49C4-A598-BE41C0FE37BD}" srcOrd="1" destOrd="2" presId="urn:microsoft.com/office/officeart/2005/8/layout/vList4"/>
    <dgm:cxn modelId="{16EB4DCD-99D7-4085-9894-F58F03551AB2}" type="presOf" srcId="{EEB12F50-148E-48A3-B08B-8B22422AECD2}" destId="{C7087787-C0CC-48F8-A8EE-7F70DF3732BC}" srcOrd="0" destOrd="2" presId="urn:microsoft.com/office/officeart/2005/8/layout/vList4"/>
    <dgm:cxn modelId="{8E9986B1-A993-43CF-A3AF-9F0F7235E9E9}" type="presOf" srcId="{12968358-56D3-4360-AEE6-3FE1DBCC4FEF}" destId="{416DD12B-1A84-4B5A-BE19-84099FFEBD0E}" srcOrd="0" destOrd="0" presId="urn:microsoft.com/office/officeart/2005/8/layout/vList4"/>
    <dgm:cxn modelId="{38FC59DF-C18D-4B22-862D-5D62FD74C6F7}" type="presOf" srcId="{151E844B-9A1E-460A-9219-7506F8FD3B6B}" destId="{FBEEE2F1-E5C4-4B54-8C37-617A98690D6F}" srcOrd="1" destOrd="0" presId="urn:microsoft.com/office/officeart/2005/8/layout/vList4"/>
    <dgm:cxn modelId="{A3CDCE9B-71F8-4DEF-A834-242843DD63E5}" srcId="{FA025247-8C0A-4715-BF3E-6057C4376978}" destId="{12968358-56D3-4360-AEE6-3FE1DBCC4FEF}" srcOrd="0" destOrd="0" parTransId="{986DBC29-3E75-4B25-8262-D984B236C1FF}" sibTransId="{BC7755CD-1573-4CE4-93CA-B2710CDEC0AF}"/>
    <dgm:cxn modelId="{A8A7C667-5529-42D3-8ECF-4B8839127779}" type="presOf" srcId="{11E0D112-BD97-4605-AE69-AF30B7A199DE}" destId="{87FB8886-9ECC-49C4-A598-BE41C0FE37BD}" srcOrd="1" destOrd="0" presId="urn:microsoft.com/office/officeart/2005/8/layout/vList4"/>
    <dgm:cxn modelId="{148E081A-7BD3-4896-8795-7ED3F1DC32FF}" srcId="{FA025247-8C0A-4715-BF3E-6057C4376978}" destId="{151E844B-9A1E-460A-9219-7506F8FD3B6B}" srcOrd="2" destOrd="0" parTransId="{BB763ED7-BC48-4E85-9150-331B4461B481}" sibTransId="{C01B8E8B-74D8-4753-8E97-9E4F8229C029}"/>
    <dgm:cxn modelId="{724E42A2-88A7-42D3-A7A5-A6904914197F}" srcId="{12968358-56D3-4360-AEE6-3FE1DBCC4FEF}" destId="{65ACF393-8449-49B3-9D76-66ABA5C5B8E1}" srcOrd="0" destOrd="0" parTransId="{A87AE5C7-516D-4C2C-B373-9EB4FDF7F5C6}" sibTransId="{79FEEAB0-204C-44D3-8A85-46CE35A224C5}"/>
    <dgm:cxn modelId="{36C6F9A6-068A-4A04-8CE1-678372385C11}" type="presOf" srcId="{65ACF393-8449-49B3-9D76-66ABA5C5B8E1}" destId="{2375E6D1-AA2C-4E99-BA2E-38F07853D963}" srcOrd="1" destOrd="1" presId="urn:microsoft.com/office/officeart/2005/8/layout/vList4"/>
    <dgm:cxn modelId="{5241BE26-3DA2-4E7C-A29C-3C4FEFDDA210}" type="presOf" srcId="{151E844B-9A1E-460A-9219-7506F8FD3B6B}" destId="{A5BBE1CD-3164-4F6C-8728-F0B7956C9053}" srcOrd="0" destOrd="0" presId="urn:microsoft.com/office/officeart/2005/8/layout/vList4"/>
    <dgm:cxn modelId="{0FBF60EA-92FA-44AC-9050-09B82A5C742B}" type="presOf" srcId="{A190B85D-2090-4283-8898-667C545CAF56}" destId="{FBEEE2F1-E5C4-4B54-8C37-617A98690D6F}" srcOrd="1" destOrd="2" presId="urn:microsoft.com/office/officeart/2005/8/layout/vList4"/>
    <dgm:cxn modelId="{88F18D6A-E012-4FBE-98BC-13EDDB474FA0}" type="presOf" srcId="{A190B85D-2090-4283-8898-667C545CAF56}" destId="{A5BBE1CD-3164-4F6C-8728-F0B7956C9053}" srcOrd="0" destOrd="2" presId="urn:microsoft.com/office/officeart/2005/8/layout/vList4"/>
    <dgm:cxn modelId="{68013E71-B0C2-46B9-8799-E8AA1D589D95}" srcId="{151E844B-9A1E-460A-9219-7506F8FD3B6B}" destId="{1B37A77C-7738-4278-AE53-676B023874C2}" srcOrd="0" destOrd="0" parTransId="{118136B2-B2ED-4ECC-9583-0737AA73E81A}" sibTransId="{A9C177F3-0E68-4B39-9AE1-F89F087A1722}"/>
    <dgm:cxn modelId="{5A61830B-A4DD-424D-B852-72CD28390D78}" type="presOf" srcId="{E6025334-7E24-4BC0-8922-797D7DF29389}" destId="{2375E6D1-AA2C-4E99-BA2E-38F07853D963}" srcOrd="1" destOrd="2" presId="urn:microsoft.com/office/officeart/2005/8/layout/vList4"/>
    <dgm:cxn modelId="{9A112C44-F1A1-4262-AA70-9FC2939A4E41}" srcId="{FA025247-8C0A-4715-BF3E-6057C4376978}" destId="{11E0D112-BD97-4605-AE69-AF30B7A199DE}" srcOrd="1" destOrd="0" parTransId="{04ADF1FB-E37C-4CB0-A1F1-D7C92BDE9E74}" sibTransId="{3FCCD90D-D2BE-439E-9113-411A6FEB96B9}"/>
    <dgm:cxn modelId="{3E3AC2A3-4825-4179-A107-295BEBD97E6B}" srcId="{151E844B-9A1E-460A-9219-7506F8FD3B6B}" destId="{A190B85D-2090-4283-8898-667C545CAF56}" srcOrd="1" destOrd="0" parTransId="{B684C8C5-E5B9-4E3C-8374-6977977311D5}" sibTransId="{EB9495A7-90CB-407C-B28E-B29E8581E792}"/>
    <dgm:cxn modelId="{099D5663-14FF-48E5-BAFF-5A6BA9A4A189}" type="presParOf" srcId="{C51C0559-EC47-48DA-9A79-70B23B9E2A9F}" destId="{485F8AAF-DDB2-45CD-915B-9700B7101345}" srcOrd="0" destOrd="0" presId="urn:microsoft.com/office/officeart/2005/8/layout/vList4"/>
    <dgm:cxn modelId="{FE537F31-12FA-45F2-997E-F198A48D219A}" type="presParOf" srcId="{485F8AAF-DDB2-45CD-915B-9700B7101345}" destId="{416DD12B-1A84-4B5A-BE19-84099FFEBD0E}" srcOrd="0" destOrd="0" presId="urn:microsoft.com/office/officeart/2005/8/layout/vList4"/>
    <dgm:cxn modelId="{C5473F99-C427-4614-B7D3-1B6D8F3A6EFA}" type="presParOf" srcId="{485F8AAF-DDB2-45CD-915B-9700B7101345}" destId="{7EE0DA1F-39B7-45E4-A1CD-A680BBC69E81}" srcOrd="1" destOrd="0" presId="urn:microsoft.com/office/officeart/2005/8/layout/vList4"/>
    <dgm:cxn modelId="{013F641B-1EAD-4B60-9C4D-1C8A8EE12A60}" type="presParOf" srcId="{485F8AAF-DDB2-45CD-915B-9700B7101345}" destId="{2375E6D1-AA2C-4E99-BA2E-38F07853D963}" srcOrd="2" destOrd="0" presId="urn:microsoft.com/office/officeart/2005/8/layout/vList4"/>
    <dgm:cxn modelId="{25456345-4488-4CEA-BAC0-8F85B7B0616B}" type="presParOf" srcId="{C51C0559-EC47-48DA-9A79-70B23B9E2A9F}" destId="{9F5F26DB-849C-4C52-AB25-08D33F9891E1}" srcOrd="1" destOrd="0" presId="urn:microsoft.com/office/officeart/2005/8/layout/vList4"/>
    <dgm:cxn modelId="{CA5E146D-3C95-4084-8D21-E00F818A9BE7}" type="presParOf" srcId="{C51C0559-EC47-48DA-9A79-70B23B9E2A9F}" destId="{F8E861C0-93DD-4679-B126-E626304B0774}" srcOrd="2" destOrd="0" presId="urn:microsoft.com/office/officeart/2005/8/layout/vList4"/>
    <dgm:cxn modelId="{61BC123A-2C99-4671-88CD-413DCDC4C150}" type="presParOf" srcId="{F8E861C0-93DD-4679-B126-E626304B0774}" destId="{C7087787-C0CC-48F8-A8EE-7F70DF3732BC}" srcOrd="0" destOrd="0" presId="urn:microsoft.com/office/officeart/2005/8/layout/vList4"/>
    <dgm:cxn modelId="{C690F9A1-F748-4831-A42C-26A0307924DB}" type="presParOf" srcId="{F8E861C0-93DD-4679-B126-E626304B0774}" destId="{9D7AE06B-100A-438B-8855-6B4CF3145FE0}" srcOrd="1" destOrd="0" presId="urn:microsoft.com/office/officeart/2005/8/layout/vList4"/>
    <dgm:cxn modelId="{F625BE81-7BE2-451C-BE55-CB08FD6FDAAC}" type="presParOf" srcId="{F8E861C0-93DD-4679-B126-E626304B0774}" destId="{87FB8886-9ECC-49C4-A598-BE41C0FE37BD}" srcOrd="2" destOrd="0" presId="urn:microsoft.com/office/officeart/2005/8/layout/vList4"/>
    <dgm:cxn modelId="{1DE6AFF5-6A58-4AF1-BD35-E58C3FEDFC8F}" type="presParOf" srcId="{C51C0559-EC47-48DA-9A79-70B23B9E2A9F}" destId="{F9D4BE27-2089-4460-AB32-85D6A5DCF058}" srcOrd="3" destOrd="0" presId="urn:microsoft.com/office/officeart/2005/8/layout/vList4"/>
    <dgm:cxn modelId="{44C50ABC-D56E-4E94-886B-2B0261EC061F}" type="presParOf" srcId="{C51C0559-EC47-48DA-9A79-70B23B9E2A9F}" destId="{31A85663-0540-4D1D-A40A-C722D42B3EED}" srcOrd="4" destOrd="0" presId="urn:microsoft.com/office/officeart/2005/8/layout/vList4"/>
    <dgm:cxn modelId="{A2287DEC-B53B-465A-BD6A-6A4B8FB5350D}" type="presParOf" srcId="{31A85663-0540-4D1D-A40A-C722D42B3EED}" destId="{A5BBE1CD-3164-4F6C-8728-F0B7956C9053}" srcOrd="0" destOrd="0" presId="urn:microsoft.com/office/officeart/2005/8/layout/vList4"/>
    <dgm:cxn modelId="{993356E6-C63D-419D-BC05-A83A251D0EF8}" type="presParOf" srcId="{31A85663-0540-4D1D-A40A-C722D42B3EED}" destId="{266C9FCB-1E34-4030-9296-171694DB8589}" srcOrd="1" destOrd="0" presId="urn:microsoft.com/office/officeart/2005/8/layout/vList4"/>
    <dgm:cxn modelId="{B688DB52-3520-4DEB-9E7D-E231D5BF8170}" type="presParOf" srcId="{31A85663-0540-4D1D-A40A-C722D42B3EED}" destId="{FBEEE2F1-E5C4-4B54-8C37-617A98690D6F}" srcOrd="2" destOrd="0" presId="urn:microsoft.com/office/officeart/2005/8/layout/vList4"/>
  </dgm:cxnLst>
  <dgm:bg/>
  <dgm:whole/>
</dgm:dataModel>
</file>

<file path=ppt/diagrams/data2.xml><?xml version="1.0" encoding="utf-8"?>
<dgm:dataModel xmlns:dgm="http://schemas.openxmlformats.org/drawingml/2006/diagram" xmlns:a="http://schemas.openxmlformats.org/drawingml/2006/main">
  <dgm:ptLst>
    <dgm:pt modelId="{C3C044D2-57FF-4932-BA3D-85E6EF7877F9}"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zh-CN" altLang="en-US"/>
        </a:p>
      </dgm:t>
    </dgm:pt>
    <dgm:pt modelId="{732A2451-41CE-4C0B-84FC-327571AB1590}">
      <dgm:prSet phldrT="[文本]"/>
      <dgm:spPr/>
      <dgm:t>
        <a:bodyPr/>
        <a:lstStyle/>
        <a:p>
          <a:r>
            <a:rPr lang="zh-CN" altLang="en-US" dirty="0" smtClean="0"/>
            <a:t>综合收益</a:t>
          </a:r>
          <a:endParaRPr lang="zh-CN" altLang="en-US" dirty="0"/>
        </a:p>
      </dgm:t>
    </dgm:pt>
    <dgm:pt modelId="{C41C4269-7941-4339-8635-2E9F7A5D6597}" type="parTrans" cxnId="{09D1D830-B605-4FB9-B193-D305C42A0242}">
      <dgm:prSet/>
      <dgm:spPr/>
      <dgm:t>
        <a:bodyPr/>
        <a:lstStyle/>
        <a:p>
          <a:endParaRPr lang="zh-CN" altLang="en-US"/>
        </a:p>
      </dgm:t>
    </dgm:pt>
    <dgm:pt modelId="{D8083D51-8A1A-44A4-B2E1-9B6C3C950F7D}" type="sibTrans" cxnId="{09D1D830-B605-4FB9-B193-D305C42A0242}">
      <dgm:prSet/>
      <dgm:spPr/>
      <dgm:t>
        <a:bodyPr/>
        <a:lstStyle/>
        <a:p>
          <a:endParaRPr lang="zh-CN" altLang="en-US"/>
        </a:p>
      </dgm:t>
    </dgm:pt>
    <dgm:pt modelId="{B83E773D-1571-4650-B697-3D6E34292C7F}">
      <dgm:prSet phldrT="[文本]"/>
      <dgm:spPr/>
      <dgm:t>
        <a:bodyPr/>
        <a:lstStyle/>
        <a:p>
          <a:r>
            <a:rPr lang="zh-CN" altLang="en-US" dirty="0" smtClean="0"/>
            <a:t>是指企业在某一期间除与所有者以其所有者身份进行的交易之外的其他交易或事项所引起的所有者权益变动。</a:t>
          </a:r>
          <a:endParaRPr lang="zh-CN" altLang="en-US" dirty="0"/>
        </a:p>
      </dgm:t>
    </dgm:pt>
    <dgm:pt modelId="{4D4B3987-3F6A-4193-95DA-6C828CC54CBA}" type="parTrans" cxnId="{F7365408-BEC0-4662-9195-FA34612A1504}">
      <dgm:prSet/>
      <dgm:spPr/>
      <dgm:t>
        <a:bodyPr/>
        <a:lstStyle/>
        <a:p>
          <a:endParaRPr lang="zh-CN" altLang="en-US"/>
        </a:p>
      </dgm:t>
    </dgm:pt>
    <dgm:pt modelId="{3D6669D1-4D3C-4ED1-BB80-2501A9C3ABD7}" type="sibTrans" cxnId="{F7365408-BEC0-4662-9195-FA34612A1504}">
      <dgm:prSet/>
      <dgm:spPr/>
      <dgm:t>
        <a:bodyPr/>
        <a:lstStyle/>
        <a:p>
          <a:endParaRPr lang="zh-CN" altLang="en-US"/>
        </a:p>
      </dgm:t>
    </dgm:pt>
    <dgm:pt modelId="{C7CB6615-DA8B-4F9B-AC13-D3C35437CC03}">
      <dgm:prSet phldrT="[文本]"/>
      <dgm:spPr/>
      <dgm:t>
        <a:bodyPr/>
        <a:lstStyle/>
        <a:p>
          <a:r>
            <a:rPr lang="zh-CN" altLang="en-US" dirty="0" smtClean="0"/>
            <a:t>其他综合收益</a:t>
          </a:r>
          <a:endParaRPr lang="zh-CN" altLang="en-US" dirty="0"/>
        </a:p>
      </dgm:t>
    </dgm:pt>
    <dgm:pt modelId="{6CDDF207-8BEC-47D4-B4AC-0844239B6345}" type="parTrans" cxnId="{E5305C2B-91C0-491B-834D-E0628256C366}">
      <dgm:prSet/>
      <dgm:spPr/>
      <dgm:t>
        <a:bodyPr/>
        <a:lstStyle/>
        <a:p>
          <a:endParaRPr lang="zh-CN" altLang="en-US"/>
        </a:p>
      </dgm:t>
    </dgm:pt>
    <dgm:pt modelId="{FB4348F6-90DB-4E29-B2DE-5FC96CD615A2}" type="sibTrans" cxnId="{E5305C2B-91C0-491B-834D-E0628256C366}">
      <dgm:prSet/>
      <dgm:spPr/>
      <dgm:t>
        <a:bodyPr/>
        <a:lstStyle/>
        <a:p>
          <a:endParaRPr lang="zh-CN" altLang="en-US"/>
        </a:p>
      </dgm:t>
    </dgm:pt>
    <dgm:pt modelId="{0A419108-D78C-4E05-9779-D7EDC0446358}">
      <dgm:prSet phldrT="[文本]"/>
      <dgm:spPr/>
      <dgm:t>
        <a:bodyPr/>
        <a:lstStyle/>
        <a:p>
          <a:r>
            <a:rPr lang="zh-CN" altLang="en-US" dirty="0" smtClean="0"/>
            <a:t>是指企业根据其他会计准则规定未在当期损益中确认的各项利得和损失。</a:t>
          </a:r>
          <a:endParaRPr lang="zh-CN" altLang="en-US" dirty="0"/>
        </a:p>
      </dgm:t>
    </dgm:pt>
    <dgm:pt modelId="{B6805BA0-D3EE-48B9-A1E8-B635E7699432}" type="parTrans" cxnId="{6A6AB7B4-50DA-4673-86ED-4FC8D814BF35}">
      <dgm:prSet/>
      <dgm:spPr/>
      <dgm:t>
        <a:bodyPr/>
        <a:lstStyle/>
        <a:p>
          <a:endParaRPr lang="zh-CN" altLang="en-US"/>
        </a:p>
      </dgm:t>
    </dgm:pt>
    <dgm:pt modelId="{6908F123-7F92-415E-9022-2104FEE918DB}" type="sibTrans" cxnId="{6A6AB7B4-50DA-4673-86ED-4FC8D814BF35}">
      <dgm:prSet/>
      <dgm:spPr/>
      <dgm:t>
        <a:bodyPr/>
        <a:lstStyle/>
        <a:p>
          <a:endParaRPr lang="zh-CN" altLang="en-US"/>
        </a:p>
      </dgm:t>
    </dgm:pt>
    <dgm:pt modelId="{AEF7598B-71DD-4D93-B9FE-EEC0617B3AE9}">
      <dgm:prSet phldrT="[文本]"/>
      <dgm:spPr/>
      <dgm:t>
        <a:bodyPr/>
        <a:lstStyle/>
        <a:p>
          <a:r>
            <a:rPr lang="zh-CN" altLang="en-US" dirty="0" smtClean="0"/>
            <a:t>综合收益＝净利润＋其他综合收益</a:t>
          </a:r>
          <a:endParaRPr lang="zh-CN" altLang="en-US" dirty="0"/>
        </a:p>
      </dgm:t>
    </dgm:pt>
    <dgm:pt modelId="{8FB6D646-8833-4793-A398-368FDDF0843D}" type="parTrans" cxnId="{9E17CB92-D818-474A-8A06-C3838F839B04}">
      <dgm:prSet/>
      <dgm:spPr/>
      <dgm:t>
        <a:bodyPr/>
        <a:lstStyle/>
        <a:p>
          <a:endParaRPr lang="zh-CN" altLang="en-US"/>
        </a:p>
      </dgm:t>
    </dgm:pt>
    <dgm:pt modelId="{A827F56B-A3E2-4E4F-ADD6-CAE8561BB500}" type="sibTrans" cxnId="{9E17CB92-D818-474A-8A06-C3838F839B04}">
      <dgm:prSet/>
      <dgm:spPr/>
      <dgm:t>
        <a:bodyPr/>
        <a:lstStyle/>
        <a:p>
          <a:endParaRPr lang="zh-CN" altLang="en-US"/>
        </a:p>
      </dgm:t>
    </dgm:pt>
    <dgm:pt modelId="{3E698365-0EAF-467B-A316-3AC9C85DBDAD}">
      <dgm:prSet phldrT="[文本]"/>
      <dgm:spPr/>
      <dgm:t>
        <a:bodyPr/>
        <a:lstStyle/>
        <a:p>
          <a:r>
            <a:rPr lang="zh-CN" altLang="en-US" dirty="0" smtClean="0"/>
            <a:t>即计入所有者权益的利得和损失。</a:t>
          </a:r>
          <a:endParaRPr lang="zh-CN" altLang="en-US" dirty="0"/>
        </a:p>
      </dgm:t>
    </dgm:pt>
    <dgm:pt modelId="{EEF6B0A8-BE79-4B05-ABF3-500A5C1A24D1}" type="parTrans" cxnId="{21F59AA4-F16E-4E9F-8361-BF9E4B868E49}">
      <dgm:prSet/>
      <dgm:spPr/>
    </dgm:pt>
    <dgm:pt modelId="{3AE70308-D7B8-47F1-B0C2-AE34EFE9633E}" type="sibTrans" cxnId="{21F59AA4-F16E-4E9F-8361-BF9E4B868E49}">
      <dgm:prSet/>
      <dgm:spPr/>
    </dgm:pt>
    <dgm:pt modelId="{DF33AE23-5CA0-4826-BACA-74883F5B99A9}" type="pres">
      <dgm:prSet presAssocID="{C3C044D2-57FF-4932-BA3D-85E6EF7877F9}" presName="Name0" presStyleCnt="0">
        <dgm:presLayoutVars>
          <dgm:dir/>
          <dgm:animLvl val="lvl"/>
          <dgm:resizeHandles/>
        </dgm:presLayoutVars>
      </dgm:prSet>
      <dgm:spPr/>
      <dgm:t>
        <a:bodyPr/>
        <a:lstStyle/>
        <a:p>
          <a:endParaRPr lang="zh-CN" altLang="en-US"/>
        </a:p>
      </dgm:t>
    </dgm:pt>
    <dgm:pt modelId="{897953A3-C6D4-41E9-90AE-39823CC9D826}" type="pres">
      <dgm:prSet presAssocID="{732A2451-41CE-4C0B-84FC-327571AB1590}" presName="linNode" presStyleCnt="0"/>
      <dgm:spPr/>
    </dgm:pt>
    <dgm:pt modelId="{8772B10D-A6F2-40BD-ABC6-3032210CEEBC}" type="pres">
      <dgm:prSet presAssocID="{732A2451-41CE-4C0B-84FC-327571AB1590}" presName="parentShp" presStyleLbl="node1" presStyleIdx="0" presStyleCnt="2">
        <dgm:presLayoutVars>
          <dgm:bulletEnabled val="1"/>
        </dgm:presLayoutVars>
      </dgm:prSet>
      <dgm:spPr/>
      <dgm:t>
        <a:bodyPr/>
        <a:lstStyle/>
        <a:p>
          <a:endParaRPr lang="zh-CN" altLang="en-US"/>
        </a:p>
      </dgm:t>
    </dgm:pt>
    <dgm:pt modelId="{A6C8E218-4E81-4933-9556-7831C130A1CA}" type="pres">
      <dgm:prSet presAssocID="{732A2451-41CE-4C0B-84FC-327571AB1590}" presName="childShp" presStyleLbl="bgAccFollowNode1" presStyleIdx="0" presStyleCnt="2">
        <dgm:presLayoutVars>
          <dgm:bulletEnabled val="1"/>
        </dgm:presLayoutVars>
      </dgm:prSet>
      <dgm:spPr/>
      <dgm:t>
        <a:bodyPr/>
        <a:lstStyle/>
        <a:p>
          <a:endParaRPr lang="zh-CN" altLang="en-US"/>
        </a:p>
      </dgm:t>
    </dgm:pt>
    <dgm:pt modelId="{10FD93C3-31D0-40FE-8A29-A73A7D977B77}" type="pres">
      <dgm:prSet presAssocID="{D8083D51-8A1A-44A4-B2E1-9B6C3C950F7D}" presName="spacing" presStyleCnt="0"/>
      <dgm:spPr/>
    </dgm:pt>
    <dgm:pt modelId="{96CF0CFE-9465-4114-AC6E-BEBD3CBCEF49}" type="pres">
      <dgm:prSet presAssocID="{C7CB6615-DA8B-4F9B-AC13-D3C35437CC03}" presName="linNode" presStyleCnt="0"/>
      <dgm:spPr/>
    </dgm:pt>
    <dgm:pt modelId="{002940DB-9B4D-4419-91E5-F43C7BDE36C9}" type="pres">
      <dgm:prSet presAssocID="{C7CB6615-DA8B-4F9B-AC13-D3C35437CC03}" presName="parentShp" presStyleLbl="node1" presStyleIdx="1" presStyleCnt="2">
        <dgm:presLayoutVars>
          <dgm:bulletEnabled val="1"/>
        </dgm:presLayoutVars>
      </dgm:prSet>
      <dgm:spPr/>
      <dgm:t>
        <a:bodyPr/>
        <a:lstStyle/>
        <a:p>
          <a:endParaRPr lang="zh-CN" altLang="en-US"/>
        </a:p>
      </dgm:t>
    </dgm:pt>
    <dgm:pt modelId="{F10BA696-4459-4A7D-8BEC-F1B5ECA4D4B5}" type="pres">
      <dgm:prSet presAssocID="{C7CB6615-DA8B-4F9B-AC13-D3C35437CC03}" presName="childShp" presStyleLbl="bgAccFollowNode1" presStyleIdx="1" presStyleCnt="2">
        <dgm:presLayoutVars>
          <dgm:bulletEnabled val="1"/>
        </dgm:presLayoutVars>
      </dgm:prSet>
      <dgm:spPr/>
      <dgm:t>
        <a:bodyPr/>
        <a:lstStyle/>
        <a:p>
          <a:endParaRPr lang="zh-CN" altLang="en-US"/>
        </a:p>
      </dgm:t>
    </dgm:pt>
  </dgm:ptLst>
  <dgm:cxnLst>
    <dgm:cxn modelId="{F61CDF1D-5E60-4ED1-A3B5-8A7C0AE48353}" type="presOf" srcId="{3E698365-0EAF-467B-A316-3AC9C85DBDAD}" destId="{F10BA696-4459-4A7D-8BEC-F1B5ECA4D4B5}" srcOrd="0" destOrd="1" presId="urn:microsoft.com/office/officeart/2005/8/layout/vList6"/>
    <dgm:cxn modelId="{DD825489-E1D7-4F0F-8A91-BD70312B2F03}" type="presOf" srcId="{AEF7598B-71DD-4D93-B9FE-EEC0617B3AE9}" destId="{A6C8E218-4E81-4933-9556-7831C130A1CA}" srcOrd="0" destOrd="1" presId="urn:microsoft.com/office/officeart/2005/8/layout/vList6"/>
    <dgm:cxn modelId="{9E17CB92-D818-474A-8A06-C3838F839B04}" srcId="{732A2451-41CE-4C0B-84FC-327571AB1590}" destId="{AEF7598B-71DD-4D93-B9FE-EEC0617B3AE9}" srcOrd="1" destOrd="0" parTransId="{8FB6D646-8833-4793-A398-368FDDF0843D}" sibTransId="{A827F56B-A3E2-4E4F-ADD6-CAE8561BB500}"/>
    <dgm:cxn modelId="{F7365408-BEC0-4662-9195-FA34612A1504}" srcId="{732A2451-41CE-4C0B-84FC-327571AB1590}" destId="{B83E773D-1571-4650-B697-3D6E34292C7F}" srcOrd="0" destOrd="0" parTransId="{4D4B3987-3F6A-4193-95DA-6C828CC54CBA}" sibTransId="{3D6669D1-4D3C-4ED1-BB80-2501A9C3ABD7}"/>
    <dgm:cxn modelId="{E5305C2B-91C0-491B-834D-E0628256C366}" srcId="{C3C044D2-57FF-4932-BA3D-85E6EF7877F9}" destId="{C7CB6615-DA8B-4F9B-AC13-D3C35437CC03}" srcOrd="1" destOrd="0" parTransId="{6CDDF207-8BEC-47D4-B4AC-0844239B6345}" sibTransId="{FB4348F6-90DB-4E29-B2DE-5FC96CD615A2}"/>
    <dgm:cxn modelId="{2A8D32DB-73E1-41D7-8966-069967499606}" type="presOf" srcId="{732A2451-41CE-4C0B-84FC-327571AB1590}" destId="{8772B10D-A6F2-40BD-ABC6-3032210CEEBC}" srcOrd="0" destOrd="0" presId="urn:microsoft.com/office/officeart/2005/8/layout/vList6"/>
    <dgm:cxn modelId="{09D1D830-B605-4FB9-B193-D305C42A0242}" srcId="{C3C044D2-57FF-4932-BA3D-85E6EF7877F9}" destId="{732A2451-41CE-4C0B-84FC-327571AB1590}" srcOrd="0" destOrd="0" parTransId="{C41C4269-7941-4339-8635-2E9F7A5D6597}" sibTransId="{D8083D51-8A1A-44A4-B2E1-9B6C3C950F7D}"/>
    <dgm:cxn modelId="{6A6AB7B4-50DA-4673-86ED-4FC8D814BF35}" srcId="{C7CB6615-DA8B-4F9B-AC13-D3C35437CC03}" destId="{0A419108-D78C-4E05-9779-D7EDC0446358}" srcOrd="0" destOrd="0" parTransId="{B6805BA0-D3EE-48B9-A1E8-B635E7699432}" sibTransId="{6908F123-7F92-415E-9022-2104FEE918DB}"/>
    <dgm:cxn modelId="{129E36F4-8901-4BC2-A7CF-106C81BC5F2D}" type="presOf" srcId="{C7CB6615-DA8B-4F9B-AC13-D3C35437CC03}" destId="{002940DB-9B4D-4419-91E5-F43C7BDE36C9}" srcOrd="0" destOrd="0" presId="urn:microsoft.com/office/officeart/2005/8/layout/vList6"/>
    <dgm:cxn modelId="{EAA2D73C-484C-4375-947C-CF0413963C06}" type="presOf" srcId="{0A419108-D78C-4E05-9779-D7EDC0446358}" destId="{F10BA696-4459-4A7D-8BEC-F1B5ECA4D4B5}" srcOrd="0" destOrd="0" presId="urn:microsoft.com/office/officeart/2005/8/layout/vList6"/>
    <dgm:cxn modelId="{CB73A7DF-7583-469C-8993-015CE65B5277}" type="presOf" srcId="{B83E773D-1571-4650-B697-3D6E34292C7F}" destId="{A6C8E218-4E81-4933-9556-7831C130A1CA}" srcOrd="0" destOrd="0" presId="urn:microsoft.com/office/officeart/2005/8/layout/vList6"/>
    <dgm:cxn modelId="{21F59AA4-F16E-4E9F-8361-BF9E4B868E49}" srcId="{C7CB6615-DA8B-4F9B-AC13-D3C35437CC03}" destId="{3E698365-0EAF-467B-A316-3AC9C85DBDAD}" srcOrd="1" destOrd="0" parTransId="{EEF6B0A8-BE79-4B05-ABF3-500A5C1A24D1}" sibTransId="{3AE70308-D7B8-47F1-B0C2-AE34EFE9633E}"/>
    <dgm:cxn modelId="{80530E1D-5CF0-4DB0-BF0C-A250B5779F39}" type="presOf" srcId="{C3C044D2-57FF-4932-BA3D-85E6EF7877F9}" destId="{DF33AE23-5CA0-4826-BACA-74883F5B99A9}" srcOrd="0" destOrd="0" presId="urn:microsoft.com/office/officeart/2005/8/layout/vList6"/>
    <dgm:cxn modelId="{452F7DCB-E852-495A-B436-41F0B80D7139}" type="presParOf" srcId="{DF33AE23-5CA0-4826-BACA-74883F5B99A9}" destId="{897953A3-C6D4-41E9-90AE-39823CC9D826}" srcOrd="0" destOrd="0" presId="urn:microsoft.com/office/officeart/2005/8/layout/vList6"/>
    <dgm:cxn modelId="{32657097-3345-4243-9EEE-62A09DB3F995}" type="presParOf" srcId="{897953A3-C6D4-41E9-90AE-39823CC9D826}" destId="{8772B10D-A6F2-40BD-ABC6-3032210CEEBC}" srcOrd="0" destOrd="0" presId="urn:microsoft.com/office/officeart/2005/8/layout/vList6"/>
    <dgm:cxn modelId="{A8C969D5-4AE7-411D-8E3D-CCEA9A06F32B}" type="presParOf" srcId="{897953A3-C6D4-41E9-90AE-39823CC9D826}" destId="{A6C8E218-4E81-4933-9556-7831C130A1CA}" srcOrd="1" destOrd="0" presId="urn:microsoft.com/office/officeart/2005/8/layout/vList6"/>
    <dgm:cxn modelId="{51FA9E3E-E73A-4D15-B411-F4997EE8D431}" type="presParOf" srcId="{DF33AE23-5CA0-4826-BACA-74883F5B99A9}" destId="{10FD93C3-31D0-40FE-8A29-A73A7D977B77}" srcOrd="1" destOrd="0" presId="urn:microsoft.com/office/officeart/2005/8/layout/vList6"/>
    <dgm:cxn modelId="{626E1E20-86EF-4A02-9B0F-289568A74975}" type="presParOf" srcId="{DF33AE23-5CA0-4826-BACA-74883F5B99A9}" destId="{96CF0CFE-9465-4114-AC6E-BEBD3CBCEF49}" srcOrd="2" destOrd="0" presId="urn:microsoft.com/office/officeart/2005/8/layout/vList6"/>
    <dgm:cxn modelId="{468A4B36-7DD6-4883-B33B-DFF0E3041AB9}" type="presParOf" srcId="{96CF0CFE-9465-4114-AC6E-BEBD3CBCEF49}" destId="{002940DB-9B4D-4419-91E5-F43C7BDE36C9}" srcOrd="0" destOrd="0" presId="urn:microsoft.com/office/officeart/2005/8/layout/vList6"/>
    <dgm:cxn modelId="{0B52AEB8-DC98-4BD5-BD6F-F82495390520}" type="presParOf" srcId="{96CF0CFE-9465-4114-AC6E-BEBD3CBCEF49}" destId="{F10BA696-4459-4A7D-8BEC-F1B5ECA4D4B5}" srcOrd="1" destOrd="0" presId="urn:microsoft.com/office/officeart/2005/8/layout/vList6"/>
  </dgm:cxnLst>
  <dgm:bg/>
  <dgm:whole/>
</dgm:dataModel>
</file>

<file path=ppt/diagrams/data3.xml><?xml version="1.0" encoding="utf-8"?>
<dgm:dataModel xmlns:dgm="http://schemas.openxmlformats.org/drawingml/2006/diagram" xmlns:a="http://schemas.openxmlformats.org/drawingml/2006/main">
  <dgm:ptLst>
    <dgm:pt modelId="{46D478F7-AE1B-46B7-B51F-D85F23E8A67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4CDE979D-0AA5-4F46-98F8-AF9C2007C568}">
      <dgm:prSet phldrT="[文本]"/>
      <dgm:spPr/>
      <dgm:t>
        <a:bodyPr/>
        <a:lstStyle/>
        <a:p>
          <a:r>
            <a:rPr lang="en-US" altLang="zh-CN" dirty="0" smtClean="0"/>
            <a:t>1.</a:t>
          </a:r>
          <a:r>
            <a:rPr lang="zh-CN" altLang="en-US" dirty="0" smtClean="0"/>
            <a:t>以后会计期间不能重分类进损益的其他综合收益项目</a:t>
          </a:r>
          <a:endParaRPr lang="zh-CN" altLang="en-US" dirty="0"/>
        </a:p>
      </dgm:t>
    </dgm:pt>
    <dgm:pt modelId="{2D652A35-8631-4D78-BE46-C99B631FA7B5}" type="parTrans" cxnId="{E36264A6-9F09-4B86-9E20-36865F60C3C3}">
      <dgm:prSet/>
      <dgm:spPr/>
      <dgm:t>
        <a:bodyPr/>
        <a:lstStyle/>
        <a:p>
          <a:endParaRPr lang="zh-CN" altLang="en-US"/>
        </a:p>
      </dgm:t>
    </dgm:pt>
    <dgm:pt modelId="{0846D84F-462A-4E1D-9CE0-ADDF0CA7ECAF}" type="sibTrans" cxnId="{E36264A6-9F09-4B86-9E20-36865F60C3C3}">
      <dgm:prSet/>
      <dgm:spPr/>
      <dgm:t>
        <a:bodyPr/>
        <a:lstStyle/>
        <a:p>
          <a:endParaRPr lang="zh-CN" altLang="en-US"/>
        </a:p>
      </dgm:t>
    </dgm:pt>
    <dgm:pt modelId="{031F0CF0-7605-4405-AC03-5794FBA8B278}">
      <dgm:prSet phldrT="[文本]"/>
      <dgm:spPr/>
      <dgm:t>
        <a:bodyPr/>
        <a:lstStyle/>
        <a:p>
          <a:r>
            <a:rPr lang="zh-CN" altLang="en-US" dirty="0" smtClean="0"/>
            <a:t>重新计算设定受益计划净负债或净资产导致的变动</a:t>
          </a:r>
          <a:endParaRPr lang="zh-CN" altLang="en-US" dirty="0"/>
        </a:p>
      </dgm:t>
    </dgm:pt>
    <dgm:pt modelId="{275E9900-4253-4388-AF88-11E3E3A74AE1}" type="parTrans" cxnId="{FCE262C3-6858-4F40-9513-FD4C04F2F7FF}">
      <dgm:prSet/>
      <dgm:spPr/>
      <dgm:t>
        <a:bodyPr/>
        <a:lstStyle/>
        <a:p>
          <a:endParaRPr lang="zh-CN" altLang="en-US"/>
        </a:p>
      </dgm:t>
    </dgm:pt>
    <dgm:pt modelId="{7F788CB0-F057-41E1-AB62-4B78F49FE789}" type="sibTrans" cxnId="{FCE262C3-6858-4F40-9513-FD4C04F2F7FF}">
      <dgm:prSet/>
      <dgm:spPr/>
      <dgm:t>
        <a:bodyPr/>
        <a:lstStyle/>
        <a:p>
          <a:endParaRPr lang="zh-CN" altLang="en-US"/>
        </a:p>
      </dgm:t>
    </dgm:pt>
    <dgm:pt modelId="{BC1A7C1A-82F5-4BA7-AE25-05D2BDD09DD0}">
      <dgm:prSet phldrT="[文本]"/>
      <dgm:spPr/>
      <dgm:t>
        <a:bodyPr/>
        <a:lstStyle/>
        <a:p>
          <a:r>
            <a:rPr lang="en-US" altLang="zh-CN" dirty="0" smtClean="0"/>
            <a:t>2.</a:t>
          </a:r>
          <a:r>
            <a:rPr lang="zh-CN" altLang="en-US" dirty="0" smtClean="0"/>
            <a:t>以后会计期间在满足规定条件时将重分类进损益的其他综合收益项目</a:t>
          </a:r>
          <a:endParaRPr lang="zh-CN" altLang="en-US" dirty="0"/>
        </a:p>
      </dgm:t>
    </dgm:pt>
    <dgm:pt modelId="{CD9560E6-A0A3-49D3-AB44-66D69B4B25EC}" type="parTrans" cxnId="{6C9C3F5A-CBC1-48B9-8EF7-BCBC2B2DBA35}">
      <dgm:prSet/>
      <dgm:spPr/>
      <dgm:t>
        <a:bodyPr/>
        <a:lstStyle/>
        <a:p>
          <a:endParaRPr lang="zh-CN" altLang="en-US"/>
        </a:p>
      </dgm:t>
    </dgm:pt>
    <dgm:pt modelId="{745CD7B1-1921-4C94-BE1A-C49C9F9E5238}" type="sibTrans" cxnId="{6C9C3F5A-CBC1-48B9-8EF7-BCBC2B2DBA35}">
      <dgm:prSet/>
      <dgm:spPr/>
      <dgm:t>
        <a:bodyPr/>
        <a:lstStyle/>
        <a:p>
          <a:endParaRPr lang="zh-CN" altLang="en-US"/>
        </a:p>
      </dgm:t>
    </dgm:pt>
    <dgm:pt modelId="{07448898-E836-4B22-9763-D9AF0D4E5043}">
      <dgm:prSet phldrT="[文本]"/>
      <dgm:spPr/>
      <dgm:t>
        <a:bodyPr/>
        <a:lstStyle/>
        <a:p>
          <a:r>
            <a:rPr lang="zh-CN" altLang="en-US" dirty="0" smtClean="0"/>
            <a:t>按照权益法核算的在被投资单位可重分类进损益的其他综合收益变动中所享有的份额</a:t>
          </a:r>
          <a:endParaRPr lang="zh-CN" altLang="en-US" dirty="0"/>
        </a:p>
      </dgm:t>
    </dgm:pt>
    <dgm:pt modelId="{8C5DC703-938B-4C9B-9ED0-A9E499E888A9}" type="parTrans" cxnId="{DC40B6FF-6EBB-499C-8143-FCFAA78FE243}">
      <dgm:prSet/>
      <dgm:spPr/>
      <dgm:t>
        <a:bodyPr/>
        <a:lstStyle/>
        <a:p>
          <a:endParaRPr lang="zh-CN" altLang="en-US"/>
        </a:p>
      </dgm:t>
    </dgm:pt>
    <dgm:pt modelId="{244B50DA-C014-4354-BA80-458552EEB1AE}" type="sibTrans" cxnId="{DC40B6FF-6EBB-499C-8143-FCFAA78FE243}">
      <dgm:prSet/>
      <dgm:spPr/>
      <dgm:t>
        <a:bodyPr/>
        <a:lstStyle/>
        <a:p>
          <a:endParaRPr lang="zh-CN" altLang="en-US"/>
        </a:p>
      </dgm:t>
    </dgm:pt>
    <dgm:pt modelId="{21A8B8F8-FE1A-4B61-AF36-5AFFF0D21CA1}">
      <dgm:prSet phldrT="[文本]"/>
      <dgm:spPr/>
      <dgm:t>
        <a:bodyPr/>
        <a:lstStyle/>
        <a:p>
          <a:r>
            <a:rPr lang="zh-CN" altLang="en-US" dirty="0" smtClean="0"/>
            <a:t>按照权益法核算的在被投资单位不能重分类进损益的其他综合收益变动中所享有的份额</a:t>
          </a:r>
          <a:endParaRPr lang="zh-CN" altLang="en-US" dirty="0"/>
        </a:p>
      </dgm:t>
    </dgm:pt>
    <dgm:pt modelId="{C55C1F25-D6ED-43EE-A9BF-CE627B472F01}" type="parTrans" cxnId="{B9D41403-6DCB-4C1C-B3FB-F5DC5C9695B3}">
      <dgm:prSet/>
      <dgm:spPr/>
      <dgm:t>
        <a:bodyPr/>
        <a:lstStyle/>
        <a:p>
          <a:endParaRPr lang="zh-CN" altLang="en-US"/>
        </a:p>
      </dgm:t>
    </dgm:pt>
    <dgm:pt modelId="{C92CCFE6-6C80-46AE-B4B7-C1F6D9F29AFC}" type="sibTrans" cxnId="{B9D41403-6DCB-4C1C-B3FB-F5DC5C9695B3}">
      <dgm:prSet/>
      <dgm:spPr/>
      <dgm:t>
        <a:bodyPr/>
        <a:lstStyle/>
        <a:p>
          <a:endParaRPr lang="zh-CN" altLang="en-US"/>
        </a:p>
      </dgm:t>
    </dgm:pt>
    <dgm:pt modelId="{F29D5702-F335-4061-945E-810153F797FC}">
      <dgm:prSet phldrT="[文本]"/>
      <dgm:spPr/>
      <dgm:t>
        <a:bodyPr/>
        <a:lstStyle/>
        <a:p>
          <a:r>
            <a:rPr lang="zh-CN" altLang="en-US" dirty="0" smtClean="0"/>
            <a:t>可供出售金融资产公允价值变动形成的利得和损失</a:t>
          </a:r>
          <a:endParaRPr lang="zh-CN" altLang="en-US" dirty="0"/>
        </a:p>
      </dgm:t>
    </dgm:pt>
    <dgm:pt modelId="{D4ED1E5B-A2E3-4696-B67F-CDD44E608AB4}" type="parTrans" cxnId="{931C0277-3807-4141-92D8-DC5C1F1B2A5C}">
      <dgm:prSet/>
      <dgm:spPr/>
      <dgm:t>
        <a:bodyPr/>
        <a:lstStyle/>
        <a:p>
          <a:endParaRPr lang="zh-CN" altLang="en-US"/>
        </a:p>
      </dgm:t>
    </dgm:pt>
    <dgm:pt modelId="{61063E36-EDC9-49C3-9292-8C3BC12B7071}" type="sibTrans" cxnId="{931C0277-3807-4141-92D8-DC5C1F1B2A5C}">
      <dgm:prSet/>
      <dgm:spPr/>
      <dgm:t>
        <a:bodyPr/>
        <a:lstStyle/>
        <a:p>
          <a:endParaRPr lang="zh-CN" altLang="en-US"/>
        </a:p>
      </dgm:t>
    </dgm:pt>
    <dgm:pt modelId="{1488ACF8-D8F6-4955-A4BB-6A9FA68165D0}">
      <dgm:prSet phldrT="[文本]"/>
      <dgm:spPr/>
      <dgm:t>
        <a:bodyPr/>
        <a:lstStyle/>
        <a:p>
          <a:r>
            <a:rPr lang="zh-CN" altLang="en-US" dirty="0" smtClean="0"/>
            <a:t>持有至到期投资重分类为可供出售金融资产形成的利得或损失</a:t>
          </a:r>
          <a:endParaRPr lang="zh-CN" altLang="en-US" dirty="0"/>
        </a:p>
      </dgm:t>
    </dgm:pt>
    <dgm:pt modelId="{889E55FB-2951-436E-9985-F254741207A1}" type="parTrans" cxnId="{F5836949-EA1C-486B-B2C9-456008FB1833}">
      <dgm:prSet/>
      <dgm:spPr/>
      <dgm:t>
        <a:bodyPr/>
        <a:lstStyle/>
        <a:p>
          <a:endParaRPr lang="zh-CN" altLang="en-US"/>
        </a:p>
      </dgm:t>
    </dgm:pt>
    <dgm:pt modelId="{B6E2BB7C-C505-49A5-98D4-EB8C20201850}" type="sibTrans" cxnId="{F5836949-EA1C-486B-B2C9-456008FB1833}">
      <dgm:prSet/>
      <dgm:spPr/>
      <dgm:t>
        <a:bodyPr/>
        <a:lstStyle/>
        <a:p>
          <a:endParaRPr lang="zh-CN" altLang="en-US"/>
        </a:p>
      </dgm:t>
    </dgm:pt>
    <dgm:pt modelId="{FF33EC4E-130B-46C9-A029-EABAFD92EEBE}">
      <dgm:prSet phldrT="[文本]"/>
      <dgm:spPr/>
      <dgm:t>
        <a:bodyPr/>
        <a:lstStyle/>
        <a:p>
          <a:r>
            <a:rPr lang="zh-CN" altLang="en-US" dirty="0" smtClean="0"/>
            <a:t>现金流量套期工具产生的利得或损失中属于有效套期的部分</a:t>
          </a:r>
          <a:endParaRPr lang="zh-CN" altLang="en-US" dirty="0"/>
        </a:p>
      </dgm:t>
    </dgm:pt>
    <dgm:pt modelId="{23C1E243-9644-44B1-A228-A3BFDFDBD975}" type="parTrans" cxnId="{C171DE48-E41C-4B2B-BBC3-C2159A56E065}">
      <dgm:prSet/>
      <dgm:spPr/>
      <dgm:t>
        <a:bodyPr/>
        <a:lstStyle/>
        <a:p>
          <a:endParaRPr lang="zh-CN" altLang="en-US"/>
        </a:p>
      </dgm:t>
    </dgm:pt>
    <dgm:pt modelId="{1D5C03A0-3406-4F11-9762-D7BA0C068446}" type="sibTrans" cxnId="{C171DE48-E41C-4B2B-BBC3-C2159A56E065}">
      <dgm:prSet/>
      <dgm:spPr/>
      <dgm:t>
        <a:bodyPr/>
        <a:lstStyle/>
        <a:p>
          <a:endParaRPr lang="zh-CN" altLang="en-US"/>
        </a:p>
      </dgm:t>
    </dgm:pt>
    <dgm:pt modelId="{29152462-44A1-45D9-9DE5-4842B6FC6AF7}">
      <dgm:prSet phldrT="[文本]"/>
      <dgm:spPr/>
      <dgm:t>
        <a:bodyPr/>
        <a:lstStyle/>
        <a:p>
          <a:r>
            <a:rPr lang="zh-CN" altLang="en-US" dirty="0" smtClean="0"/>
            <a:t>外币财务报表折算差额</a:t>
          </a:r>
          <a:endParaRPr lang="zh-CN" altLang="en-US" dirty="0"/>
        </a:p>
      </dgm:t>
    </dgm:pt>
    <dgm:pt modelId="{C5A54848-482A-4561-8994-2C07D720062D}" type="parTrans" cxnId="{CF75DCC5-1EB7-4292-982B-77249932B8E6}">
      <dgm:prSet/>
      <dgm:spPr/>
      <dgm:t>
        <a:bodyPr/>
        <a:lstStyle/>
        <a:p>
          <a:endParaRPr lang="zh-CN" altLang="en-US"/>
        </a:p>
      </dgm:t>
    </dgm:pt>
    <dgm:pt modelId="{AD86027E-3632-4A5A-9C9C-82164136C3C1}" type="sibTrans" cxnId="{CF75DCC5-1EB7-4292-982B-77249932B8E6}">
      <dgm:prSet/>
      <dgm:spPr/>
      <dgm:t>
        <a:bodyPr/>
        <a:lstStyle/>
        <a:p>
          <a:endParaRPr lang="zh-CN" altLang="en-US"/>
        </a:p>
      </dgm:t>
    </dgm:pt>
    <dgm:pt modelId="{146FCB46-B3CF-43C2-AFDC-DD0C0B834474}">
      <dgm:prSet phldrT="[文本]"/>
      <dgm:spPr/>
      <dgm:t>
        <a:bodyPr/>
        <a:lstStyle/>
        <a:p>
          <a:r>
            <a:rPr lang="zh-CN" altLang="en-US" dirty="0" smtClean="0"/>
            <a:t>自用房地产或作为存货的房地产转换为以公允价值模式计量的投资性房地产在转换日公允价值大于账面价值部分</a:t>
          </a:r>
          <a:endParaRPr lang="zh-CN" altLang="en-US" dirty="0"/>
        </a:p>
      </dgm:t>
    </dgm:pt>
    <dgm:pt modelId="{57607E5D-6759-4748-8474-CFE88B732365}" type="parTrans" cxnId="{3DFBBEB7-30C8-46F0-A762-3C643AC5D699}">
      <dgm:prSet/>
      <dgm:spPr/>
      <dgm:t>
        <a:bodyPr/>
        <a:lstStyle/>
        <a:p>
          <a:endParaRPr lang="zh-CN" altLang="en-US"/>
        </a:p>
      </dgm:t>
    </dgm:pt>
    <dgm:pt modelId="{FE21D7A2-3909-492F-B720-51DA06ACA968}" type="sibTrans" cxnId="{3DFBBEB7-30C8-46F0-A762-3C643AC5D699}">
      <dgm:prSet/>
      <dgm:spPr/>
      <dgm:t>
        <a:bodyPr/>
        <a:lstStyle/>
        <a:p>
          <a:endParaRPr lang="zh-CN" altLang="en-US"/>
        </a:p>
      </dgm:t>
    </dgm:pt>
    <dgm:pt modelId="{56564481-4B05-4757-8926-7068C9B83A6E}" type="pres">
      <dgm:prSet presAssocID="{46D478F7-AE1B-46B7-B51F-D85F23E8A677}" presName="linear" presStyleCnt="0">
        <dgm:presLayoutVars>
          <dgm:animLvl val="lvl"/>
          <dgm:resizeHandles val="exact"/>
        </dgm:presLayoutVars>
      </dgm:prSet>
      <dgm:spPr/>
      <dgm:t>
        <a:bodyPr/>
        <a:lstStyle/>
        <a:p>
          <a:endParaRPr lang="zh-CN" altLang="en-US"/>
        </a:p>
      </dgm:t>
    </dgm:pt>
    <dgm:pt modelId="{78F33DBF-1A24-40F2-93A5-1CEEBC525621}" type="pres">
      <dgm:prSet presAssocID="{4CDE979D-0AA5-4F46-98F8-AF9C2007C568}" presName="parentText" presStyleLbl="node1" presStyleIdx="0" presStyleCnt="2">
        <dgm:presLayoutVars>
          <dgm:chMax val="0"/>
          <dgm:bulletEnabled val="1"/>
        </dgm:presLayoutVars>
      </dgm:prSet>
      <dgm:spPr/>
      <dgm:t>
        <a:bodyPr/>
        <a:lstStyle/>
        <a:p>
          <a:endParaRPr lang="zh-CN" altLang="en-US"/>
        </a:p>
      </dgm:t>
    </dgm:pt>
    <dgm:pt modelId="{0FCF6D19-6B59-4072-8CE8-E9947D47F62B}" type="pres">
      <dgm:prSet presAssocID="{4CDE979D-0AA5-4F46-98F8-AF9C2007C568}" presName="childText" presStyleLbl="revTx" presStyleIdx="0" presStyleCnt="2">
        <dgm:presLayoutVars>
          <dgm:bulletEnabled val="1"/>
        </dgm:presLayoutVars>
      </dgm:prSet>
      <dgm:spPr/>
      <dgm:t>
        <a:bodyPr/>
        <a:lstStyle/>
        <a:p>
          <a:endParaRPr lang="zh-CN" altLang="en-US"/>
        </a:p>
      </dgm:t>
    </dgm:pt>
    <dgm:pt modelId="{0D07854F-EB60-4314-BCB3-6533160C40FD}" type="pres">
      <dgm:prSet presAssocID="{BC1A7C1A-82F5-4BA7-AE25-05D2BDD09DD0}" presName="parentText" presStyleLbl="node1" presStyleIdx="1" presStyleCnt="2">
        <dgm:presLayoutVars>
          <dgm:chMax val="0"/>
          <dgm:bulletEnabled val="1"/>
        </dgm:presLayoutVars>
      </dgm:prSet>
      <dgm:spPr/>
      <dgm:t>
        <a:bodyPr/>
        <a:lstStyle/>
        <a:p>
          <a:endParaRPr lang="zh-CN" altLang="en-US"/>
        </a:p>
      </dgm:t>
    </dgm:pt>
    <dgm:pt modelId="{A653A391-1077-4424-B9AE-A949815DCAE0}" type="pres">
      <dgm:prSet presAssocID="{BC1A7C1A-82F5-4BA7-AE25-05D2BDD09DD0}" presName="childText" presStyleLbl="revTx" presStyleIdx="1" presStyleCnt="2">
        <dgm:presLayoutVars>
          <dgm:bulletEnabled val="1"/>
        </dgm:presLayoutVars>
      </dgm:prSet>
      <dgm:spPr/>
      <dgm:t>
        <a:bodyPr/>
        <a:lstStyle/>
        <a:p>
          <a:endParaRPr lang="zh-CN" altLang="en-US"/>
        </a:p>
      </dgm:t>
    </dgm:pt>
  </dgm:ptLst>
  <dgm:cxnLst>
    <dgm:cxn modelId="{CF75DCC5-1EB7-4292-982B-77249932B8E6}" srcId="{BC1A7C1A-82F5-4BA7-AE25-05D2BDD09DD0}" destId="{29152462-44A1-45D9-9DE5-4842B6FC6AF7}" srcOrd="4" destOrd="0" parTransId="{C5A54848-482A-4561-8994-2C07D720062D}" sibTransId="{AD86027E-3632-4A5A-9C9C-82164136C3C1}"/>
    <dgm:cxn modelId="{154D3074-660D-4BCD-98AD-050A872732FA}" type="presOf" srcId="{F29D5702-F335-4061-945E-810153F797FC}" destId="{A653A391-1077-4424-B9AE-A949815DCAE0}" srcOrd="0" destOrd="1" presId="urn:microsoft.com/office/officeart/2005/8/layout/vList2"/>
    <dgm:cxn modelId="{E36264A6-9F09-4B86-9E20-36865F60C3C3}" srcId="{46D478F7-AE1B-46B7-B51F-D85F23E8A677}" destId="{4CDE979D-0AA5-4F46-98F8-AF9C2007C568}" srcOrd="0" destOrd="0" parTransId="{2D652A35-8631-4D78-BE46-C99B631FA7B5}" sibTransId="{0846D84F-462A-4E1D-9CE0-ADDF0CA7ECAF}"/>
    <dgm:cxn modelId="{DC40B6FF-6EBB-499C-8143-FCFAA78FE243}" srcId="{BC1A7C1A-82F5-4BA7-AE25-05D2BDD09DD0}" destId="{07448898-E836-4B22-9763-D9AF0D4E5043}" srcOrd="0" destOrd="0" parTransId="{8C5DC703-938B-4C9B-9ED0-A9E499E888A9}" sibTransId="{244B50DA-C014-4354-BA80-458552EEB1AE}"/>
    <dgm:cxn modelId="{DBCC5D49-6E15-4BCC-B109-3B22CE7EFDBB}" type="presOf" srcId="{07448898-E836-4B22-9763-D9AF0D4E5043}" destId="{A653A391-1077-4424-B9AE-A949815DCAE0}" srcOrd="0" destOrd="0" presId="urn:microsoft.com/office/officeart/2005/8/layout/vList2"/>
    <dgm:cxn modelId="{7B311081-81EA-4265-927F-D9DC10976394}" type="presOf" srcId="{1488ACF8-D8F6-4955-A4BB-6A9FA68165D0}" destId="{A653A391-1077-4424-B9AE-A949815DCAE0}" srcOrd="0" destOrd="2" presId="urn:microsoft.com/office/officeart/2005/8/layout/vList2"/>
    <dgm:cxn modelId="{C49E382F-CB48-4E4F-997D-42504187F50A}" type="presOf" srcId="{FF33EC4E-130B-46C9-A029-EABAFD92EEBE}" destId="{A653A391-1077-4424-B9AE-A949815DCAE0}" srcOrd="0" destOrd="3" presId="urn:microsoft.com/office/officeart/2005/8/layout/vList2"/>
    <dgm:cxn modelId="{3232220F-90E3-450B-B3E1-80C192514B6A}" type="presOf" srcId="{29152462-44A1-45D9-9DE5-4842B6FC6AF7}" destId="{A653A391-1077-4424-B9AE-A949815DCAE0}" srcOrd="0" destOrd="4" presId="urn:microsoft.com/office/officeart/2005/8/layout/vList2"/>
    <dgm:cxn modelId="{5EA07B21-590A-4C09-B2D1-B81FEB4855F6}" type="presOf" srcId="{21A8B8F8-FE1A-4B61-AF36-5AFFF0D21CA1}" destId="{0FCF6D19-6B59-4072-8CE8-E9947D47F62B}" srcOrd="0" destOrd="1" presId="urn:microsoft.com/office/officeart/2005/8/layout/vList2"/>
    <dgm:cxn modelId="{C18000F9-D687-4C82-AEEB-B61F5372D2FB}" type="presOf" srcId="{4CDE979D-0AA5-4F46-98F8-AF9C2007C568}" destId="{78F33DBF-1A24-40F2-93A5-1CEEBC525621}" srcOrd="0" destOrd="0" presId="urn:microsoft.com/office/officeart/2005/8/layout/vList2"/>
    <dgm:cxn modelId="{FCE262C3-6858-4F40-9513-FD4C04F2F7FF}" srcId="{4CDE979D-0AA5-4F46-98F8-AF9C2007C568}" destId="{031F0CF0-7605-4405-AC03-5794FBA8B278}" srcOrd="0" destOrd="0" parTransId="{275E9900-4253-4388-AF88-11E3E3A74AE1}" sibTransId="{7F788CB0-F057-41E1-AB62-4B78F49FE789}"/>
    <dgm:cxn modelId="{3DFBBEB7-30C8-46F0-A762-3C643AC5D699}" srcId="{BC1A7C1A-82F5-4BA7-AE25-05D2BDD09DD0}" destId="{146FCB46-B3CF-43C2-AFDC-DD0C0B834474}" srcOrd="5" destOrd="0" parTransId="{57607E5D-6759-4748-8474-CFE88B732365}" sibTransId="{FE21D7A2-3909-492F-B720-51DA06ACA968}"/>
    <dgm:cxn modelId="{860C65AD-A770-463A-AC3D-148640A0A505}" type="presOf" srcId="{BC1A7C1A-82F5-4BA7-AE25-05D2BDD09DD0}" destId="{0D07854F-EB60-4314-BCB3-6533160C40FD}" srcOrd="0" destOrd="0" presId="urn:microsoft.com/office/officeart/2005/8/layout/vList2"/>
    <dgm:cxn modelId="{18EF4DE5-0E05-4E1A-98F4-BF3447F3AE12}" type="presOf" srcId="{146FCB46-B3CF-43C2-AFDC-DD0C0B834474}" destId="{A653A391-1077-4424-B9AE-A949815DCAE0}" srcOrd="0" destOrd="5" presId="urn:microsoft.com/office/officeart/2005/8/layout/vList2"/>
    <dgm:cxn modelId="{F5836949-EA1C-486B-B2C9-456008FB1833}" srcId="{BC1A7C1A-82F5-4BA7-AE25-05D2BDD09DD0}" destId="{1488ACF8-D8F6-4955-A4BB-6A9FA68165D0}" srcOrd="2" destOrd="0" parTransId="{889E55FB-2951-436E-9985-F254741207A1}" sibTransId="{B6E2BB7C-C505-49A5-98D4-EB8C20201850}"/>
    <dgm:cxn modelId="{B9D41403-6DCB-4C1C-B3FB-F5DC5C9695B3}" srcId="{4CDE979D-0AA5-4F46-98F8-AF9C2007C568}" destId="{21A8B8F8-FE1A-4B61-AF36-5AFFF0D21CA1}" srcOrd="1" destOrd="0" parTransId="{C55C1F25-D6ED-43EE-A9BF-CE627B472F01}" sibTransId="{C92CCFE6-6C80-46AE-B4B7-C1F6D9F29AFC}"/>
    <dgm:cxn modelId="{C171DE48-E41C-4B2B-BBC3-C2159A56E065}" srcId="{BC1A7C1A-82F5-4BA7-AE25-05D2BDD09DD0}" destId="{FF33EC4E-130B-46C9-A029-EABAFD92EEBE}" srcOrd="3" destOrd="0" parTransId="{23C1E243-9644-44B1-A228-A3BFDFDBD975}" sibTransId="{1D5C03A0-3406-4F11-9762-D7BA0C068446}"/>
    <dgm:cxn modelId="{B2A90999-A2D7-4A78-B19E-F407DE1B280C}" type="presOf" srcId="{46D478F7-AE1B-46B7-B51F-D85F23E8A677}" destId="{56564481-4B05-4757-8926-7068C9B83A6E}" srcOrd="0" destOrd="0" presId="urn:microsoft.com/office/officeart/2005/8/layout/vList2"/>
    <dgm:cxn modelId="{8A6EC0CC-DD9E-4BB0-917D-D17161261FE1}" type="presOf" srcId="{031F0CF0-7605-4405-AC03-5794FBA8B278}" destId="{0FCF6D19-6B59-4072-8CE8-E9947D47F62B}" srcOrd="0" destOrd="0" presId="urn:microsoft.com/office/officeart/2005/8/layout/vList2"/>
    <dgm:cxn modelId="{6C9C3F5A-CBC1-48B9-8EF7-BCBC2B2DBA35}" srcId="{46D478F7-AE1B-46B7-B51F-D85F23E8A677}" destId="{BC1A7C1A-82F5-4BA7-AE25-05D2BDD09DD0}" srcOrd="1" destOrd="0" parTransId="{CD9560E6-A0A3-49D3-AB44-66D69B4B25EC}" sibTransId="{745CD7B1-1921-4C94-BE1A-C49C9F9E5238}"/>
    <dgm:cxn modelId="{931C0277-3807-4141-92D8-DC5C1F1B2A5C}" srcId="{BC1A7C1A-82F5-4BA7-AE25-05D2BDD09DD0}" destId="{F29D5702-F335-4061-945E-810153F797FC}" srcOrd="1" destOrd="0" parTransId="{D4ED1E5B-A2E3-4696-B67F-CDD44E608AB4}" sibTransId="{61063E36-EDC9-49C3-9292-8C3BC12B7071}"/>
    <dgm:cxn modelId="{1A92D2E7-796F-4F52-A580-38A9B53FAFDF}" type="presParOf" srcId="{56564481-4B05-4757-8926-7068C9B83A6E}" destId="{78F33DBF-1A24-40F2-93A5-1CEEBC525621}" srcOrd="0" destOrd="0" presId="urn:microsoft.com/office/officeart/2005/8/layout/vList2"/>
    <dgm:cxn modelId="{0C1826D8-4A37-41EE-8F47-579458D4D52B}" type="presParOf" srcId="{56564481-4B05-4757-8926-7068C9B83A6E}" destId="{0FCF6D19-6B59-4072-8CE8-E9947D47F62B}" srcOrd="1" destOrd="0" presId="urn:microsoft.com/office/officeart/2005/8/layout/vList2"/>
    <dgm:cxn modelId="{3F2B87DC-C754-49C2-AAA2-416ADC17E74F}" type="presParOf" srcId="{56564481-4B05-4757-8926-7068C9B83A6E}" destId="{0D07854F-EB60-4314-BCB3-6533160C40FD}" srcOrd="2" destOrd="0" presId="urn:microsoft.com/office/officeart/2005/8/layout/vList2"/>
    <dgm:cxn modelId="{E5B9D15D-95C2-40B2-8333-AF2451A71B01}" type="presParOf" srcId="{56564481-4B05-4757-8926-7068C9B83A6E}" destId="{A653A391-1077-4424-B9AE-A949815DCAE0}" srcOrd="3" destOrd="0" presId="urn:microsoft.com/office/officeart/2005/8/layout/vList2"/>
  </dgm:cxnLst>
  <dgm:bg/>
  <dgm:whole/>
</dgm:dataModel>
</file>

<file path=ppt/diagrams/data4.xml><?xml version="1.0" encoding="utf-8"?>
<dgm:dataModel xmlns:dgm="http://schemas.openxmlformats.org/drawingml/2006/diagram" xmlns:a="http://schemas.openxmlformats.org/drawingml/2006/main">
  <dgm:ptLst>
    <dgm:pt modelId="{EB762EB3-5320-415A-885F-FBFB3970D4B7}"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zh-CN" altLang="en-US"/>
        </a:p>
      </dgm:t>
    </dgm:pt>
    <dgm:pt modelId="{9990572B-3715-42D9-824E-5878E956E2C3}">
      <dgm:prSet phldrT="[文本]"/>
      <dgm:spPr/>
      <dgm:t>
        <a:bodyPr/>
        <a:lstStyle/>
        <a:p>
          <a:r>
            <a:rPr lang="zh-CN" altLang="en-US" dirty="0" smtClean="0"/>
            <a:t>长期股权投资</a:t>
          </a:r>
          <a:endParaRPr lang="zh-CN" altLang="en-US" dirty="0"/>
        </a:p>
      </dgm:t>
    </dgm:pt>
    <dgm:pt modelId="{767410E4-CDA7-4A5A-89C4-17044932907C}" type="parTrans" cxnId="{977DAB81-3B67-45D4-99C5-B8F4E223A986}">
      <dgm:prSet/>
      <dgm:spPr/>
      <dgm:t>
        <a:bodyPr/>
        <a:lstStyle/>
        <a:p>
          <a:endParaRPr lang="zh-CN" altLang="en-US"/>
        </a:p>
      </dgm:t>
    </dgm:pt>
    <dgm:pt modelId="{11BB1877-B55D-4A91-8EB2-12AD59D111FF}" type="sibTrans" cxnId="{977DAB81-3B67-45D4-99C5-B8F4E223A986}">
      <dgm:prSet/>
      <dgm:spPr/>
      <dgm:t>
        <a:bodyPr/>
        <a:lstStyle/>
        <a:p>
          <a:endParaRPr lang="zh-CN" altLang="en-US"/>
        </a:p>
      </dgm:t>
    </dgm:pt>
    <dgm:pt modelId="{C79EB714-D6C0-40A7-A1D0-DABFD6FEC767}">
      <dgm:prSet phldrT="[文本]"/>
      <dgm:spPr/>
      <dgm:t>
        <a:bodyPr/>
        <a:lstStyle/>
        <a:p>
          <a:r>
            <a:rPr lang="zh-CN" altLang="en-US" dirty="0" smtClean="0"/>
            <a:t>对子公司投资</a:t>
          </a:r>
          <a:endParaRPr lang="zh-CN" altLang="en-US" dirty="0"/>
        </a:p>
      </dgm:t>
    </dgm:pt>
    <dgm:pt modelId="{D1BCA78F-0AB6-4023-95B1-29A3B334E3FB}" type="parTrans" cxnId="{44AD436E-2F14-4FD8-8843-3D7FDB91D563}">
      <dgm:prSet/>
      <dgm:spPr/>
      <dgm:t>
        <a:bodyPr/>
        <a:lstStyle/>
        <a:p>
          <a:endParaRPr lang="zh-CN" altLang="en-US"/>
        </a:p>
      </dgm:t>
    </dgm:pt>
    <dgm:pt modelId="{42117D26-51E0-4E58-B99E-8260CFB0003A}" type="sibTrans" cxnId="{44AD436E-2F14-4FD8-8843-3D7FDB91D563}">
      <dgm:prSet/>
      <dgm:spPr/>
      <dgm:t>
        <a:bodyPr/>
        <a:lstStyle/>
        <a:p>
          <a:endParaRPr lang="zh-CN" altLang="en-US"/>
        </a:p>
      </dgm:t>
    </dgm:pt>
    <dgm:pt modelId="{ADE45718-4F7B-4E5B-B9DD-B39C2B0E72A7}">
      <dgm:prSet phldrT="[文本]"/>
      <dgm:spPr/>
      <dgm:t>
        <a:bodyPr/>
        <a:lstStyle/>
        <a:p>
          <a:r>
            <a:rPr lang="zh-CN" altLang="en-US" dirty="0" smtClean="0"/>
            <a:t>对合营企业投资</a:t>
          </a:r>
          <a:endParaRPr lang="zh-CN" altLang="en-US" dirty="0"/>
        </a:p>
      </dgm:t>
    </dgm:pt>
    <dgm:pt modelId="{07D880A3-DF6E-4042-9A88-CCEBDD7BDC59}" type="parTrans" cxnId="{4965FA95-30D2-4446-833B-4A86ABE9A7A6}">
      <dgm:prSet/>
      <dgm:spPr/>
      <dgm:t>
        <a:bodyPr/>
        <a:lstStyle/>
        <a:p>
          <a:endParaRPr lang="zh-CN" altLang="en-US"/>
        </a:p>
      </dgm:t>
    </dgm:pt>
    <dgm:pt modelId="{1E56418D-6AF5-48CE-9B18-8533D4556569}" type="sibTrans" cxnId="{4965FA95-30D2-4446-833B-4A86ABE9A7A6}">
      <dgm:prSet/>
      <dgm:spPr/>
      <dgm:t>
        <a:bodyPr/>
        <a:lstStyle/>
        <a:p>
          <a:endParaRPr lang="zh-CN" altLang="en-US"/>
        </a:p>
      </dgm:t>
    </dgm:pt>
    <dgm:pt modelId="{18D14037-2F97-4676-8C6D-D4182BEBDBBB}">
      <dgm:prSet phldrT="[文本]"/>
      <dgm:spPr/>
      <dgm:t>
        <a:bodyPr/>
        <a:lstStyle/>
        <a:p>
          <a:r>
            <a:rPr lang="zh-CN" altLang="en-US" dirty="0" smtClean="0"/>
            <a:t>对联营企业投资</a:t>
          </a:r>
          <a:endParaRPr lang="zh-CN" altLang="en-US" dirty="0"/>
        </a:p>
      </dgm:t>
    </dgm:pt>
    <dgm:pt modelId="{2AA2063B-A6FA-40BB-AE52-6F7D1D67A2CF}" type="parTrans" cxnId="{1A3D9779-B767-4B40-B5EC-247CF016F017}">
      <dgm:prSet/>
      <dgm:spPr/>
      <dgm:t>
        <a:bodyPr/>
        <a:lstStyle/>
        <a:p>
          <a:endParaRPr lang="zh-CN" altLang="en-US"/>
        </a:p>
      </dgm:t>
    </dgm:pt>
    <dgm:pt modelId="{9C41AB6B-5142-4B9C-9523-345BBE6CF016}" type="sibTrans" cxnId="{1A3D9779-B767-4B40-B5EC-247CF016F017}">
      <dgm:prSet/>
      <dgm:spPr/>
      <dgm:t>
        <a:bodyPr/>
        <a:lstStyle/>
        <a:p>
          <a:endParaRPr lang="zh-CN" altLang="en-US"/>
        </a:p>
      </dgm:t>
    </dgm:pt>
    <dgm:pt modelId="{49E91E08-CD5E-411A-B393-61E93113A7FC}" type="pres">
      <dgm:prSet presAssocID="{EB762EB3-5320-415A-885F-FBFB3970D4B7}" presName="cycle" presStyleCnt="0">
        <dgm:presLayoutVars>
          <dgm:chMax val="1"/>
          <dgm:dir/>
          <dgm:animLvl val="ctr"/>
          <dgm:resizeHandles val="exact"/>
        </dgm:presLayoutVars>
      </dgm:prSet>
      <dgm:spPr/>
      <dgm:t>
        <a:bodyPr/>
        <a:lstStyle/>
        <a:p>
          <a:endParaRPr lang="zh-CN" altLang="en-US"/>
        </a:p>
      </dgm:t>
    </dgm:pt>
    <dgm:pt modelId="{6F3D4AE7-3BEE-462D-BB3B-6E28F77A613F}" type="pres">
      <dgm:prSet presAssocID="{9990572B-3715-42D9-824E-5878E956E2C3}" presName="centerShape" presStyleLbl="node0" presStyleIdx="0" presStyleCnt="1"/>
      <dgm:spPr/>
      <dgm:t>
        <a:bodyPr/>
        <a:lstStyle/>
        <a:p>
          <a:endParaRPr lang="zh-CN" altLang="en-US"/>
        </a:p>
      </dgm:t>
    </dgm:pt>
    <dgm:pt modelId="{D906930B-DD69-480D-ACD6-1DBEDE857215}" type="pres">
      <dgm:prSet presAssocID="{D1BCA78F-0AB6-4023-95B1-29A3B334E3FB}" presName="parTrans" presStyleLbl="bgSibTrans2D1" presStyleIdx="0" presStyleCnt="3"/>
      <dgm:spPr/>
      <dgm:t>
        <a:bodyPr/>
        <a:lstStyle/>
        <a:p>
          <a:endParaRPr lang="zh-CN" altLang="en-US"/>
        </a:p>
      </dgm:t>
    </dgm:pt>
    <dgm:pt modelId="{DBE3B577-75C3-4848-97F4-DF29DAA0D202}" type="pres">
      <dgm:prSet presAssocID="{C79EB714-D6C0-40A7-A1D0-DABFD6FEC767}" presName="node" presStyleLbl="node1" presStyleIdx="0" presStyleCnt="3">
        <dgm:presLayoutVars>
          <dgm:bulletEnabled val="1"/>
        </dgm:presLayoutVars>
      </dgm:prSet>
      <dgm:spPr/>
      <dgm:t>
        <a:bodyPr/>
        <a:lstStyle/>
        <a:p>
          <a:endParaRPr lang="zh-CN" altLang="en-US"/>
        </a:p>
      </dgm:t>
    </dgm:pt>
    <dgm:pt modelId="{FB7F90FE-5FB7-4A6B-A6ED-C94C7CA4979C}" type="pres">
      <dgm:prSet presAssocID="{07D880A3-DF6E-4042-9A88-CCEBDD7BDC59}" presName="parTrans" presStyleLbl="bgSibTrans2D1" presStyleIdx="1" presStyleCnt="3"/>
      <dgm:spPr/>
      <dgm:t>
        <a:bodyPr/>
        <a:lstStyle/>
        <a:p>
          <a:endParaRPr lang="zh-CN" altLang="en-US"/>
        </a:p>
      </dgm:t>
    </dgm:pt>
    <dgm:pt modelId="{12A64171-7ADD-42EF-A865-FD3B9AB749D3}" type="pres">
      <dgm:prSet presAssocID="{ADE45718-4F7B-4E5B-B9DD-B39C2B0E72A7}" presName="node" presStyleLbl="node1" presStyleIdx="1" presStyleCnt="3">
        <dgm:presLayoutVars>
          <dgm:bulletEnabled val="1"/>
        </dgm:presLayoutVars>
      </dgm:prSet>
      <dgm:spPr/>
      <dgm:t>
        <a:bodyPr/>
        <a:lstStyle/>
        <a:p>
          <a:endParaRPr lang="zh-CN" altLang="en-US"/>
        </a:p>
      </dgm:t>
    </dgm:pt>
    <dgm:pt modelId="{466708E1-BEC4-49D3-B96F-C92AEF7169A5}" type="pres">
      <dgm:prSet presAssocID="{2AA2063B-A6FA-40BB-AE52-6F7D1D67A2CF}" presName="parTrans" presStyleLbl="bgSibTrans2D1" presStyleIdx="2" presStyleCnt="3"/>
      <dgm:spPr/>
      <dgm:t>
        <a:bodyPr/>
        <a:lstStyle/>
        <a:p>
          <a:endParaRPr lang="zh-CN" altLang="en-US"/>
        </a:p>
      </dgm:t>
    </dgm:pt>
    <dgm:pt modelId="{D292A688-93E3-4B44-89A5-3A03B2D023D5}" type="pres">
      <dgm:prSet presAssocID="{18D14037-2F97-4676-8C6D-D4182BEBDBBB}" presName="node" presStyleLbl="node1" presStyleIdx="2" presStyleCnt="3">
        <dgm:presLayoutVars>
          <dgm:bulletEnabled val="1"/>
        </dgm:presLayoutVars>
      </dgm:prSet>
      <dgm:spPr/>
      <dgm:t>
        <a:bodyPr/>
        <a:lstStyle/>
        <a:p>
          <a:endParaRPr lang="zh-CN" altLang="en-US"/>
        </a:p>
      </dgm:t>
    </dgm:pt>
  </dgm:ptLst>
  <dgm:cxnLst>
    <dgm:cxn modelId="{44AD436E-2F14-4FD8-8843-3D7FDB91D563}" srcId="{9990572B-3715-42D9-824E-5878E956E2C3}" destId="{C79EB714-D6C0-40A7-A1D0-DABFD6FEC767}" srcOrd="0" destOrd="0" parTransId="{D1BCA78F-0AB6-4023-95B1-29A3B334E3FB}" sibTransId="{42117D26-51E0-4E58-B99E-8260CFB0003A}"/>
    <dgm:cxn modelId="{977DAB81-3B67-45D4-99C5-B8F4E223A986}" srcId="{EB762EB3-5320-415A-885F-FBFB3970D4B7}" destId="{9990572B-3715-42D9-824E-5878E956E2C3}" srcOrd="0" destOrd="0" parTransId="{767410E4-CDA7-4A5A-89C4-17044932907C}" sibTransId="{11BB1877-B55D-4A91-8EB2-12AD59D111FF}"/>
    <dgm:cxn modelId="{616D5E4C-8E78-4D31-BDAB-E3023261D230}" type="presOf" srcId="{D1BCA78F-0AB6-4023-95B1-29A3B334E3FB}" destId="{D906930B-DD69-480D-ACD6-1DBEDE857215}" srcOrd="0" destOrd="0" presId="urn:microsoft.com/office/officeart/2005/8/layout/radial4"/>
    <dgm:cxn modelId="{9C3123ED-E553-41B3-97FD-88B5AD277622}" type="presOf" srcId="{9990572B-3715-42D9-824E-5878E956E2C3}" destId="{6F3D4AE7-3BEE-462D-BB3B-6E28F77A613F}" srcOrd="0" destOrd="0" presId="urn:microsoft.com/office/officeart/2005/8/layout/radial4"/>
    <dgm:cxn modelId="{01EAA21F-37DC-4CCF-8F6B-9219ECA43D69}" type="presOf" srcId="{18D14037-2F97-4676-8C6D-D4182BEBDBBB}" destId="{D292A688-93E3-4B44-89A5-3A03B2D023D5}" srcOrd="0" destOrd="0" presId="urn:microsoft.com/office/officeart/2005/8/layout/radial4"/>
    <dgm:cxn modelId="{4965FA95-30D2-4446-833B-4A86ABE9A7A6}" srcId="{9990572B-3715-42D9-824E-5878E956E2C3}" destId="{ADE45718-4F7B-4E5B-B9DD-B39C2B0E72A7}" srcOrd="1" destOrd="0" parTransId="{07D880A3-DF6E-4042-9A88-CCEBDD7BDC59}" sibTransId="{1E56418D-6AF5-48CE-9B18-8533D4556569}"/>
    <dgm:cxn modelId="{1A3D9779-B767-4B40-B5EC-247CF016F017}" srcId="{9990572B-3715-42D9-824E-5878E956E2C3}" destId="{18D14037-2F97-4676-8C6D-D4182BEBDBBB}" srcOrd="2" destOrd="0" parTransId="{2AA2063B-A6FA-40BB-AE52-6F7D1D67A2CF}" sibTransId="{9C41AB6B-5142-4B9C-9523-345BBE6CF016}"/>
    <dgm:cxn modelId="{BE8E24B9-7EEC-4321-9D50-D8F6B834731C}" type="presOf" srcId="{07D880A3-DF6E-4042-9A88-CCEBDD7BDC59}" destId="{FB7F90FE-5FB7-4A6B-A6ED-C94C7CA4979C}" srcOrd="0" destOrd="0" presId="urn:microsoft.com/office/officeart/2005/8/layout/radial4"/>
    <dgm:cxn modelId="{00207BFA-C473-4D7A-8513-66BF9A8F816C}" type="presOf" srcId="{EB762EB3-5320-415A-885F-FBFB3970D4B7}" destId="{49E91E08-CD5E-411A-B393-61E93113A7FC}" srcOrd="0" destOrd="0" presId="urn:microsoft.com/office/officeart/2005/8/layout/radial4"/>
    <dgm:cxn modelId="{FCCCF684-CFEF-4539-ABBD-F0ED8248DFDE}" type="presOf" srcId="{C79EB714-D6C0-40A7-A1D0-DABFD6FEC767}" destId="{DBE3B577-75C3-4848-97F4-DF29DAA0D202}" srcOrd="0" destOrd="0" presId="urn:microsoft.com/office/officeart/2005/8/layout/radial4"/>
    <dgm:cxn modelId="{1B37F044-BAC6-4958-83B5-33B852BC436F}" type="presOf" srcId="{2AA2063B-A6FA-40BB-AE52-6F7D1D67A2CF}" destId="{466708E1-BEC4-49D3-B96F-C92AEF7169A5}" srcOrd="0" destOrd="0" presId="urn:microsoft.com/office/officeart/2005/8/layout/radial4"/>
    <dgm:cxn modelId="{8EB710BE-9DE8-4013-BAD3-7EF09CBBD37D}" type="presOf" srcId="{ADE45718-4F7B-4E5B-B9DD-B39C2B0E72A7}" destId="{12A64171-7ADD-42EF-A865-FD3B9AB749D3}" srcOrd="0" destOrd="0" presId="urn:microsoft.com/office/officeart/2005/8/layout/radial4"/>
    <dgm:cxn modelId="{0E97E145-1C03-490B-983F-C05C10C1878F}" type="presParOf" srcId="{49E91E08-CD5E-411A-B393-61E93113A7FC}" destId="{6F3D4AE7-3BEE-462D-BB3B-6E28F77A613F}" srcOrd="0" destOrd="0" presId="urn:microsoft.com/office/officeart/2005/8/layout/radial4"/>
    <dgm:cxn modelId="{E4C16EB9-3FCF-4C25-81DE-44084F0EB957}" type="presParOf" srcId="{49E91E08-CD5E-411A-B393-61E93113A7FC}" destId="{D906930B-DD69-480D-ACD6-1DBEDE857215}" srcOrd="1" destOrd="0" presId="urn:microsoft.com/office/officeart/2005/8/layout/radial4"/>
    <dgm:cxn modelId="{05C96878-72A5-4817-BEA6-439594FD16F5}" type="presParOf" srcId="{49E91E08-CD5E-411A-B393-61E93113A7FC}" destId="{DBE3B577-75C3-4848-97F4-DF29DAA0D202}" srcOrd="2" destOrd="0" presId="urn:microsoft.com/office/officeart/2005/8/layout/radial4"/>
    <dgm:cxn modelId="{29A1C83E-9E62-45D2-A192-62E8B9A55DF1}" type="presParOf" srcId="{49E91E08-CD5E-411A-B393-61E93113A7FC}" destId="{FB7F90FE-5FB7-4A6B-A6ED-C94C7CA4979C}" srcOrd="3" destOrd="0" presId="urn:microsoft.com/office/officeart/2005/8/layout/radial4"/>
    <dgm:cxn modelId="{216A061B-10E8-4DC9-80E0-901EC0F0080D}" type="presParOf" srcId="{49E91E08-CD5E-411A-B393-61E93113A7FC}" destId="{12A64171-7ADD-42EF-A865-FD3B9AB749D3}" srcOrd="4" destOrd="0" presId="urn:microsoft.com/office/officeart/2005/8/layout/radial4"/>
    <dgm:cxn modelId="{F0067580-DC91-4013-9B7A-9C728C5AD549}" type="presParOf" srcId="{49E91E08-CD5E-411A-B393-61E93113A7FC}" destId="{466708E1-BEC4-49D3-B96F-C92AEF7169A5}" srcOrd="5" destOrd="0" presId="urn:microsoft.com/office/officeart/2005/8/layout/radial4"/>
    <dgm:cxn modelId="{50335115-A113-4B7F-BAA0-6C504BAC280D}" type="presParOf" srcId="{49E91E08-CD5E-411A-B393-61E93113A7FC}" destId="{D292A688-93E3-4B44-89A5-3A03B2D023D5}" srcOrd="6" destOrd="0" presId="urn:microsoft.com/office/officeart/2005/8/layout/radial4"/>
  </dgm:cxnLst>
  <dgm:bg/>
  <dgm:whole/>
</dgm:dataModel>
</file>

<file path=ppt/diagrams/data5.xml><?xml version="1.0" encoding="utf-8"?>
<dgm:dataModel xmlns:dgm="http://schemas.openxmlformats.org/drawingml/2006/diagram" xmlns:a="http://schemas.openxmlformats.org/drawingml/2006/main">
  <dgm:ptLst>
    <dgm:pt modelId="{E2F399B8-C33F-40D3-93D5-8FFC2571DA7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zh-CN" altLang="en-US"/>
        </a:p>
      </dgm:t>
    </dgm:pt>
    <dgm:pt modelId="{7B6426F6-01A9-485A-AE90-BDDD9364DA31}">
      <dgm:prSet phldrT="[文本]"/>
      <dgm:spPr/>
      <dgm:t>
        <a:bodyPr/>
        <a:lstStyle/>
        <a:p>
          <a:r>
            <a:rPr lang="zh-CN" altLang="en-US" dirty="0" smtClean="0"/>
            <a:t>原定义</a:t>
          </a:r>
          <a:endParaRPr lang="zh-CN" altLang="en-US" dirty="0"/>
        </a:p>
      </dgm:t>
    </dgm:pt>
    <dgm:pt modelId="{D6EB0FF3-A9DE-4CA3-B222-57538717BC6E}" type="parTrans" cxnId="{67EC3F2F-A09C-4028-9742-0757233C37AB}">
      <dgm:prSet/>
      <dgm:spPr/>
      <dgm:t>
        <a:bodyPr/>
        <a:lstStyle/>
        <a:p>
          <a:endParaRPr lang="zh-CN" altLang="en-US"/>
        </a:p>
      </dgm:t>
    </dgm:pt>
    <dgm:pt modelId="{DD4E6560-388A-42EE-BC8D-390FA6256F76}" type="sibTrans" cxnId="{67EC3F2F-A09C-4028-9742-0757233C37AB}">
      <dgm:prSet/>
      <dgm:spPr/>
      <dgm:t>
        <a:bodyPr/>
        <a:lstStyle/>
        <a:p>
          <a:endParaRPr lang="zh-CN" altLang="en-US"/>
        </a:p>
      </dgm:t>
    </dgm:pt>
    <dgm:pt modelId="{0300117F-E236-4B73-B178-32BF87541401}">
      <dgm:prSet phldrT="[文本]"/>
      <dgm:spPr/>
      <dgm:t>
        <a:bodyPr/>
        <a:lstStyle/>
        <a:p>
          <a:r>
            <a:rPr lang="zh-CN" altLang="en-US" dirty="0" smtClean="0"/>
            <a:t>控制是指一个企业能够决定另一个企业的财务和经营政策，并能据以从另一个企业的经营活动中获取利益的权力。</a:t>
          </a:r>
          <a:endParaRPr lang="zh-CN" altLang="en-US" dirty="0"/>
        </a:p>
      </dgm:t>
    </dgm:pt>
    <dgm:pt modelId="{9C2E6DDE-E977-4010-8C09-0888066ABCE9}" type="parTrans" cxnId="{15BF0F1D-CB07-4316-B24D-FF060A98C6CE}">
      <dgm:prSet/>
      <dgm:spPr/>
      <dgm:t>
        <a:bodyPr/>
        <a:lstStyle/>
        <a:p>
          <a:endParaRPr lang="zh-CN" altLang="en-US"/>
        </a:p>
      </dgm:t>
    </dgm:pt>
    <dgm:pt modelId="{0D9FE23A-5B5B-466D-AFB0-0438EA6BE815}" type="sibTrans" cxnId="{15BF0F1D-CB07-4316-B24D-FF060A98C6CE}">
      <dgm:prSet/>
      <dgm:spPr/>
      <dgm:t>
        <a:bodyPr/>
        <a:lstStyle/>
        <a:p>
          <a:endParaRPr lang="zh-CN" altLang="en-US"/>
        </a:p>
      </dgm:t>
    </dgm:pt>
    <dgm:pt modelId="{8955A91A-60D5-46E7-987F-9B42B7949530}">
      <dgm:prSet phldrT="[文本]"/>
      <dgm:spPr/>
      <dgm:t>
        <a:bodyPr/>
        <a:lstStyle/>
        <a:p>
          <a:r>
            <a:rPr lang="zh-CN" altLang="en-US" dirty="0" smtClean="0"/>
            <a:t>新定义</a:t>
          </a:r>
          <a:endParaRPr lang="zh-CN" altLang="en-US" dirty="0"/>
        </a:p>
      </dgm:t>
    </dgm:pt>
    <dgm:pt modelId="{EC1C97C6-D475-4FE1-90B4-884E431541B4}" type="parTrans" cxnId="{B44E007D-0C70-4DA0-8DD0-A8403EEDF0A2}">
      <dgm:prSet/>
      <dgm:spPr/>
      <dgm:t>
        <a:bodyPr/>
        <a:lstStyle/>
        <a:p>
          <a:endParaRPr lang="zh-CN" altLang="en-US"/>
        </a:p>
      </dgm:t>
    </dgm:pt>
    <dgm:pt modelId="{6D2E5438-DC86-42BE-B582-41AEB8641200}" type="sibTrans" cxnId="{B44E007D-0C70-4DA0-8DD0-A8403EEDF0A2}">
      <dgm:prSet/>
      <dgm:spPr/>
      <dgm:t>
        <a:bodyPr/>
        <a:lstStyle/>
        <a:p>
          <a:endParaRPr lang="zh-CN" altLang="en-US"/>
        </a:p>
      </dgm:t>
    </dgm:pt>
    <dgm:pt modelId="{83DCB78C-9046-4EFE-979C-DD9653C75F8A}">
      <dgm:prSet phldrT="[文本]"/>
      <dgm:spPr/>
      <dgm:t>
        <a:bodyPr/>
        <a:lstStyle/>
        <a:p>
          <a:r>
            <a:rPr lang="zh-CN" altLang="en-US" dirty="0" smtClean="0"/>
            <a:t>控制，是指投资方拥有对被投资方的权力，通过参与被投资方的相关活动而享有可变回报，并且有能力运用对被投资方的权力影响其回报金额。</a:t>
          </a:r>
          <a:endParaRPr lang="zh-CN" altLang="en-US" dirty="0"/>
        </a:p>
      </dgm:t>
    </dgm:pt>
    <dgm:pt modelId="{E1F92C53-FD06-4245-82EC-5CD0B10CA484}" type="parTrans" cxnId="{731F56D1-6713-42AF-A510-5AC783A66463}">
      <dgm:prSet/>
      <dgm:spPr/>
      <dgm:t>
        <a:bodyPr/>
        <a:lstStyle/>
        <a:p>
          <a:endParaRPr lang="zh-CN" altLang="en-US"/>
        </a:p>
      </dgm:t>
    </dgm:pt>
    <dgm:pt modelId="{5AA398E5-0423-47EE-A4B8-DB46CB01B354}" type="sibTrans" cxnId="{731F56D1-6713-42AF-A510-5AC783A66463}">
      <dgm:prSet/>
      <dgm:spPr/>
      <dgm:t>
        <a:bodyPr/>
        <a:lstStyle/>
        <a:p>
          <a:endParaRPr lang="zh-CN" altLang="en-US"/>
        </a:p>
      </dgm:t>
    </dgm:pt>
    <dgm:pt modelId="{3530A686-439E-47E3-92B4-D8D9C8038CEE}" type="pres">
      <dgm:prSet presAssocID="{E2F399B8-C33F-40D3-93D5-8FFC2571DA72}" presName="linearFlow" presStyleCnt="0">
        <dgm:presLayoutVars>
          <dgm:dir/>
          <dgm:animLvl val="lvl"/>
          <dgm:resizeHandles val="exact"/>
        </dgm:presLayoutVars>
      </dgm:prSet>
      <dgm:spPr/>
      <dgm:t>
        <a:bodyPr/>
        <a:lstStyle/>
        <a:p>
          <a:endParaRPr lang="zh-CN" altLang="en-US"/>
        </a:p>
      </dgm:t>
    </dgm:pt>
    <dgm:pt modelId="{4FD7DC71-989C-4954-88F8-FC654D1C09AC}" type="pres">
      <dgm:prSet presAssocID="{7B6426F6-01A9-485A-AE90-BDDD9364DA31}" presName="composite" presStyleCnt="0"/>
      <dgm:spPr/>
    </dgm:pt>
    <dgm:pt modelId="{7B692F7E-C00E-4D2C-B74D-858E3827DC62}" type="pres">
      <dgm:prSet presAssocID="{7B6426F6-01A9-485A-AE90-BDDD9364DA31}" presName="parentText" presStyleLbl="alignNode1" presStyleIdx="0" presStyleCnt="2">
        <dgm:presLayoutVars>
          <dgm:chMax val="1"/>
          <dgm:bulletEnabled val="1"/>
        </dgm:presLayoutVars>
      </dgm:prSet>
      <dgm:spPr/>
      <dgm:t>
        <a:bodyPr/>
        <a:lstStyle/>
        <a:p>
          <a:endParaRPr lang="zh-CN" altLang="en-US"/>
        </a:p>
      </dgm:t>
    </dgm:pt>
    <dgm:pt modelId="{E87F0A5B-02D9-4B26-BFA3-354016703908}" type="pres">
      <dgm:prSet presAssocID="{7B6426F6-01A9-485A-AE90-BDDD9364DA31}" presName="descendantText" presStyleLbl="alignAcc1" presStyleIdx="0" presStyleCnt="2">
        <dgm:presLayoutVars>
          <dgm:bulletEnabled val="1"/>
        </dgm:presLayoutVars>
      </dgm:prSet>
      <dgm:spPr/>
      <dgm:t>
        <a:bodyPr/>
        <a:lstStyle/>
        <a:p>
          <a:endParaRPr lang="zh-CN" altLang="en-US"/>
        </a:p>
      </dgm:t>
    </dgm:pt>
    <dgm:pt modelId="{366F909E-C995-4A2F-97DE-13D1AE4710B1}" type="pres">
      <dgm:prSet presAssocID="{DD4E6560-388A-42EE-BC8D-390FA6256F76}" presName="sp" presStyleCnt="0"/>
      <dgm:spPr/>
    </dgm:pt>
    <dgm:pt modelId="{CCF6DC21-516A-4971-AA31-62F5A4E7A974}" type="pres">
      <dgm:prSet presAssocID="{8955A91A-60D5-46E7-987F-9B42B7949530}" presName="composite" presStyleCnt="0"/>
      <dgm:spPr/>
    </dgm:pt>
    <dgm:pt modelId="{E9ACABEC-7DD6-4B9B-A734-6ED1275F1024}" type="pres">
      <dgm:prSet presAssocID="{8955A91A-60D5-46E7-987F-9B42B7949530}" presName="parentText" presStyleLbl="alignNode1" presStyleIdx="1" presStyleCnt="2">
        <dgm:presLayoutVars>
          <dgm:chMax val="1"/>
          <dgm:bulletEnabled val="1"/>
        </dgm:presLayoutVars>
      </dgm:prSet>
      <dgm:spPr/>
      <dgm:t>
        <a:bodyPr/>
        <a:lstStyle/>
        <a:p>
          <a:endParaRPr lang="zh-CN" altLang="en-US"/>
        </a:p>
      </dgm:t>
    </dgm:pt>
    <dgm:pt modelId="{3E722B38-B22E-4580-B38C-2F4A9661A38F}" type="pres">
      <dgm:prSet presAssocID="{8955A91A-60D5-46E7-987F-9B42B7949530}" presName="descendantText" presStyleLbl="alignAcc1" presStyleIdx="1" presStyleCnt="2">
        <dgm:presLayoutVars>
          <dgm:bulletEnabled val="1"/>
        </dgm:presLayoutVars>
      </dgm:prSet>
      <dgm:spPr/>
      <dgm:t>
        <a:bodyPr/>
        <a:lstStyle/>
        <a:p>
          <a:endParaRPr lang="zh-CN" altLang="en-US"/>
        </a:p>
      </dgm:t>
    </dgm:pt>
  </dgm:ptLst>
  <dgm:cxnLst>
    <dgm:cxn modelId="{55CEC0E2-32C7-4F8F-854D-F68FE27FC936}" type="presOf" srcId="{8955A91A-60D5-46E7-987F-9B42B7949530}" destId="{E9ACABEC-7DD6-4B9B-A734-6ED1275F1024}" srcOrd="0" destOrd="0" presId="urn:microsoft.com/office/officeart/2005/8/layout/chevron2"/>
    <dgm:cxn modelId="{B44E007D-0C70-4DA0-8DD0-A8403EEDF0A2}" srcId="{E2F399B8-C33F-40D3-93D5-8FFC2571DA72}" destId="{8955A91A-60D5-46E7-987F-9B42B7949530}" srcOrd="1" destOrd="0" parTransId="{EC1C97C6-D475-4FE1-90B4-884E431541B4}" sibTransId="{6D2E5438-DC86-42BE-B582-41AEB8641200}"/>
    <dgm:cxn modelId="{12C987FB-2B9F-4E16-BCA3-B31AC188C9B2}" type="presOf" srcId="{83DCB78C-9046-4EFE-979C-DD9653C75F8A}" destId="{3E722B38-B22E-4580-B38C-2F4A9661A38F}" srcOrd="0" destOrd="0" presId="urn:microsoft.com/office/officeart/2005/8/layout/chevron2"/>
    <dgm:cxn modelId="{731F56D1-6713-42AF-A510-5AC783A66463}" srcId="{8955A91A-60D5-46E7-987F-9B42B7949530}" destId="{83DCB78C-9046-4EFE-979C-DD9653C75F8A}" srcOrd="0" destOrd="0" parTransId="{E1F92C53-FD06-4245-82EC-5CD0B10CA484}" sibTransId="{5AA398E5-0423-47EE-A4B8-DB46CB01B354}"/>
    <dgm:cxn modelId="{67EC3F2F-A09C-4028-9742-0757233C37AB}" srcId="{E2F399B8-C33F-40D3-93D5-8FFC2571DA72}" destId="{7B6426F6-01A9-485A-AE90-BDDD9364DA31}" srcOrd="0" destOrd="0" parTransId="{D6EB0FF3-A9DE-4CA3-B222-57538717BC6E}" sibTransId="{DD4E6560-388A-42EE-BC8D-390FA6256F76}"/>
    <dgm:cxn modelId="{15BF0F1D-CB07-4316-B24D-FF060A98C6CE}" srcId="{7B6426F6-01A9-485A-AE90-BDDD9364DA31}" destId="{0300117F-E236-4B73-B178-32BF87541401}" srcOrd="0" destOrd="0" parTransId="{9C2E6DDE-E977-4010-8C09-0888066ABCE9}" sibTransId="{0D9FE23A-5B5B-466D-AFB0-0438EA6BE815}"/>
    <dgm:cxn modelId="{05E93218-D1F9-404B-9331-C573785C6D71}" type="presOf" srcId="{E2F399B8-C33F-40D3-93D5-8FFC2571DA72}" destId="{3530A686-439E-47E3-92B4-D8D9C8038CEE}" srcOrd="0" destOrd="0" presId="urn:microsoft.com/office/officeart/2005/8/layout/chevron2"/>
    <dgm:cxn modelId="{4095E57D-4129-4489-9A3D-4D34716A26A1}" type="presOf" srcId="{7B6426F6-01A9-485A-AE90-BDDD9364DA31}" destId="{7B692F7E-C00E-4D2C-B74D-858E3827DC62}" srcOrd="0" destOrd="0" presId="urn:microsoft.com/office/officeart/2005/8/layout/chevron2"/>
    <dgm:cxn modelId="{6FDE5F8E-A8BC-49AC-B4FB-867F12D3711B}" type="presOf" srcId="{0300117F-E236-4B73-B178-32BF87541401}" destId="{E87F0A5B-02D9-4B26-BFA3-354016703908}" srcOrd="0" destOrd="0" presId="urn:microsoft.com/office/officeart/2005/8/layout/chevron2"/>
    <dgm:cxn modelId="{BC429114-F4B5-4874-8A89-0629D93D94CD}" type="presParOf" srcId="{3530A686-439E-47E3-92B4-D8D9C8038CEE}" destId="{4FD7DC71-989C-4954-88F8-FC654D1C09AC}" srcOrd="0" destOrd="0" presId="urn:microsoft.com/office/officeart/2005/8/layout/chevron2"/>
    <dgm:cxn modelId="{709FFCCA-BB15-4CF0-BA01-AA4741009AB8}" type="presParOf" srcId="{4FD7DC71-989C-4954-88F8-FC654D1C09AC}" destId="{7B692F7E-C00E-4D2C-B74D-858E3827DC62}" srcOrd="0" destOrd="0" presId="urn:microsoft.com/office/officeart/2005/8/layout/chevron2"/>
    <dgm:cxn modelId="{4EE4134A-20C0-45C3-B547-503834925845}" type="presParOf" srcId="{4FD7DC71-989C-4954-88F8-FC654D1C09AC}" destId="{E87F0A5B-02D9-4B26-BFA3-354016703908}" srcOrd="1" destOrd="0" presId="urn:microsoft.com/office/officeart/2005/8/layout/chevron2"/>
    <dgm:cxn modelId="{3D0FE520-A31A-4F70-A766-090130EF1105}" type="presParOf" srcId="{3530A686-439E-47E3-92B4-D8D9C8038CEE}" destId="{366F909E-C995-4A2F-97DE-13D1AE4710B1}" srcOrd="1" destOrd="0" presId="urn:microsoft.com/office/officeart/2005/8/layout/chevron2"/>
    <dgm:cxn modelId="{7F3F2A0A-AF5B-478A-80AB-405F7B126247}" type="presParOf" srcId="{3530A686-439E-47E3-92B4-D8D9C8038CEE}" destId="{CCF6DC21-516A-4971-AA31-62F5A4E7A974}" srcOrd="2" destOrd="0" presId="urn:microsoft.com/office/officeart/2005/8/layout/chevron2"/>
    <dgm:cxn modelId="{611F8D7E-B648-4BB6-ADBB-A1E1D1FE0BAE}" type="presParOf" srcId="{CCF6DC21-516A-4971-AA31-62F5A4E7A974}" destId="{E9ACABEC-7DD6-4B9B-A734-6ED1275F1024}" srcOrd="0" destOrd="0" presId="urn:microsoft.com/office/officeart/2005/8/layout/chevron2"/>
    <dgm:cxn modelId="{0DC5D5E1-559A-486C-965B-94497D50DE4C}" type="presParOf" srcId="{CCF6DC21-516A-4971-AA31-62F5A4E7A974}" destId="{3E722B38-B22E-4580-B38C-2F4A9661A38F}" srcOrd="1" destOrd="0" presId="urn:microsoft.com/office/officeart/2005/8/layout/chevron2"/>
  </dgm:cxnLst>
  <dgm:bg/>
  <dgm:whole/>
</dgm:dataModel>
</file>

<file path=ppt/diagrams/data6.xml><?xml version="1.0" encoding="utf-8"?>
<dgm:dataModel xmlns:dgm="http://schemas.openxmlformats.org/drawingml/2006/diagram" xmlns:a="http://schemas.openxmlformats.org/drawingml/2006/main">
  <dgm:ptLst>
    <dgm:pt modelId="{C55931A0-DD79-4865-AF8E-5565980AC47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D8243174-1DD0-4DA7-A183-CFBEFBC19447}">
      <dgm:prSet phldrT="[文本]"/>
      <dgm:spPr/>
      <dgm:t>
        <a:bodyPr/>
        <a:lstStyle/>
        <a:p>
          <a:r>
            <a:rPr lang="zh-CN" altLang="en-US" dirty="0" smtClean="0"/>
            <a:t>投资方在判断是否控制被投资方时，应当综合考虑所有的事实和情况：</a:t>
          </a:r>
          <a:endParaRPr lang="zh-CN" altLang="en-US" dirty="0"/>
        </a:p>
      </dgm:t>
    </dgm:pt>
    <dgm:pt modelId="{C9954A14-2EED-4E98-B2A5-36314A0E7B44}" type="parTrans" cxnId="{466BDAD9-4F44-47D9-A2E2-4361F4F129E6}">
      <dgm:prSet/>
      <dgm:spPr/>
      <dgm:t>
        <a:bodyPr/>
        <a:lstStyle/>
        <a:p>
          <a:endParaRPr lang="zh-CN" altLang="en-US"/>
        </a:p>
      </dgm:t>
    </dgm:pt>
    <dgm:pt modelId="{45EED12A-A731-4810-9FD5-24F0A28547FB}" type="sibTrans" cxnId="{466BDAD9-4F44-47D9-A2E2-4361F4F129E6}">
      <dgm:prSet/>
      <dgm:spPr/>
      <dgm:t>
        <a:bodyPr/>
        <a:lstStyle/>
        <a:p>
          <a:endParaRPr lang="zh-CN" altLang="en-US"/>
        </a:p>
      </dgm:t>
    </dgm:pt>
    <dgm:pt modelId="{2D9B57F0-8ECA-4A04-B8A7-A8A7D5A4FCF1}">
      <dgm:prSet phldrT="[文本]"/>
      <dgm:spPr/>
      <dgm:t>
        <a:bodyPr/>
        <a:lstStyle/>
        <a:p>
          <a:r>
            <a:rPr lang="zh-CN" altLang="en-US" dirty="0" smtClean="0"/>
            <a:t>被投资方设立的目的</a:t>
          </a:r>
          <a:endParaRPr lang="zh-CN" altLang="en-US" dirty="0"/>
        </a:p>
      </dgm:t>
    </dgm:pt>
    <dgm:pt modelId="{E8431B70-1010-46D7-ACEA-D340B9E7B5E9}" type="parTrans" cxnId="{34A4FB92-AC39-4C52-8D52-8CEADBA42945}">
      <dgm:prSet/>
      <dgm:spPr/>
      <dgm:t>
        <a:bodyPr/>
        <a:lstStyle/>
        <a:p>
          <a:endParaRPr lang="zh-CN" altLang="en-US"/>
        </a:p>
      </dgm:t>
    </dgm:pt>
    <dgm:pt modelId="{352C4505-EC06-4A39-8CEF-BACCF5730A75}" type="sibTrans" cxnId="{34A4FB92-AC39-4C52-8D52-8CEADBA42945}">
      <dgm:prSet/>
      <dgm:spPr/>
      <dgm:t>
        <a:bodyPr/>
        <a:lstStyle/>
        <a:p>
          <a:endParaRPr lang="zh-CN" altLang="en-US"/>
        </a:p>
      </dgm:t>
    </dgm:pt>
    <dgm:pt modelId="{D86170E1-19BC-48E3-9DF6-0D9030098CE2}">
      <dgm:prSet phldrT="[文本]"/>
      <dgm:spPr/>
      <dgm:t>
        <a:bodyPr/>
        <a:lstStyle/>
        <a:p>
          <a:r>
            <a:rPr lang="zh-CN" altLang="en-US" dirty="0" smtClean="0"/>
            <a:t>如果事实和情况表明一项或多项发生了变化，则投资方应重新评估其是否控制被投资方。</a:t>
          </a:r>
          <a:endParaRPr lang="zh-CN" altLang="en-US" dirty="0"/>
        </a:p>
      </dgm:t>
    </dgm:pt>
    <dgm:pt modelId="{1762AF0E-2659-4607-99A0-EEEFF6411AEA}" type="parTrans" cxnId="{B6F06EDE-66FC-4806-94BB-F4A14AC11A4C}">
      <dgm:prSet/>
      <dgm:spPr/>
      <dgm:t>
        <a:bodyPr/>
        <a:lstStyle/>
        <a:p>
          <a:endParaRPr lang="zh-CN" altLang="en-US"/>
        </a:p>
      </dgm:t>
    </dgm:pt>
    <dgm:pt modelId="{C02E4E94-79C4-4CE9-8BE7-9A3065ADE421}" type="sibTrans" cxnId="{B6F06EDE-66FC-4806-94BB-F4A14AC11A4C}">
      <dgm:prSet/>
      <dgm:spPr/>
      <dgm:t>
        <a:bodyPr/>
        <a:lstStyle/>
        <a:p>
          <a:endParaRPr lang="zh-CN" altLang="en-US"/>
        </a:p>
      </dgm:t>
    </dgm:pt>
    <dgm:pt modelId="{706A8D33-5A1F-45C4-96BB-E0CCFDC210F4}">
      <dgm:prSet phldrT="[文本]"/>
      <dgm:spPr/>
      <dgm:t>
        <a:bodyPr/>
        <a:lstStyle/>
        <a:p>
          <a:r>
            <a:rPr lang="zh-CN" altLang="en-US" dirty="0" smtClean="0"/>
            <a:t>被投资方的相关活动以及如何对相关活动作出决策（决策机制）</a:t>
          </a:r>
          <a:endParaRPr lang="zh-CN" altLang="en-US" dirty="0"/>
        </a:p>
      </dgm:t>
    </dgm:pt>
    <dgm:pt modelId="{B6040681-4A40-4DD2-B51A-D8DC28F62A13}" type="parTrans" cxnId="{71D816F9-07FE-4537-8D61-22843B98E813}">
      <dgm:prSet/>
      <dgm:spPr/>
      <dgm:t>
        <a:bodyPr/>
        <a:lstStyle/>
        <a:p>
          <a:endParaRPr lang="zh-CN" altLang="en-US"/>
        </a:p>
      </dgm:t>
    </dgm:pt>
    <dgm:pt modelId="{8253A8DD-9FEA-46E3-BC73-4976FCCB3B26}" type="sibTrans" cxnId="{71D816F9-07FE-4537-8D61-22843B98E813}">
      <dgm:prSet/>
      <dgm:spPr/>
      <dgm:t>
        <a:bodyPr/>
        <a:lstStyle/>
        <a:p>
          <a:endParaRPr lang="zh-CN" altLang="en-US"/>
        </a:p>
      </dgm:t>
    </dgm:pt>
    <dgm:pt modelId="{215E4091-17A9-4E13-9787-D9F86FB27E74}">
      <dgm:prSet phldrT="[文本]"/>
      <dgm:spPr/>
      <dgm:t>
        <a:bodyPr/>
        <a:lstStyle/>
        <a:p>
          <a:r>
            <a:rPr lang="zh-CN" altLang="en-US" dirty="0" smtClean="0"/>
            <a:t>投资方享有的权利是否使用目前有能力主导被投资方的相关活动</a:t>
          </a:r>
          <a:endParaRPr lang="zh-CN" altLang="en-US" dirty="0"/>
        </a:p>
      </dgm:t>
    </dgm:pt>
    <dgm:pt modelId="{0C83E486-F2CC-4DBE-A930-6EA53B0A6A52}" type="parTrans" cxnId="{4B5FE02B-C69D-496C-BE00-C39C020E9FA1}">
      <dgm:prSet/>
      <dgm:spPr/>
    </dgm:pt>
    <dgm:pt modelId="{ED0D93D6-3AB8-4D35-BB80-DE4F3364DC88}" type="sibTrans" cxnId="{4B5FE02B-C69D-496C-BE00-C39C020E9FA1}">
      <dgm:prSet/>
      <dgm:spPr/>
    </dgm:pt>
    <dgm:pt modelId="{313A5106-0312-4F86-9444-1CEACCD6A7D8}">
      <dgm:prSet phldrT="[文本]"/>
      <dgm:spPr/>
      <dgm:t>
        <a:bodyPr/>
        <a:lstStyle/>
        <a:p>
          <a:r>
            <a:rPr lang="zh-CN" altLang="en-US" dirty="0" smtClean="0"/>
            <a:t>投资方是否通过参与被投资方的相关活动而享有可变回报</a:t>
          </a:r>
          <a:endParaRPr lang="zh-CN" altLang="en-US" dirty="0"/>
        </a:p>
      </dgm:t>
    </dgm:pt>
    <dgm:pt modelId="{D9C1E3F1-C6DC-43D1-A1B8-45FD78988F23}" type="parTrans" cxnId="{D82E4952-D8B9-4D4D-99A6-EA8E39D94F7D}">
      <dgm:prSet/>
      <dgm:spPr/>
    </dgm:pt>
    <dgm:pt modelId="{0A1D780F-CAED-465D-A556-C793780D895F}" type="sibTrans" cxnId="{D82E4952-D8B9-4D4D-99A6-EA8E39D94F7D}">
      <dgm:prSet/>
      <dgm:spPr/>
    </dgm:pt>
    <dgm:pt modelId="{EF27D52D-B4D7-45B7-949C-ACC9E8B5FA91}">
      <dgm:prSet phldrT="[文本]"/>
      <dgm:spPr/>
      <dgm:t>
        <a:bodyPr/>
        <a:lstStyle/>
        <a:p>
          <a:r>
            <a:rPr lang="zh-CN" altLang="en-US" dirty="0" smtClean="0"/>
            <a:t>投资方是否有能力运用对被投资方的权力影响其回报金额</a:t>
          </a:r>
          <a:endParaRPr lang="zh-CN" altLang="en-US" dirty="0"/>
        </a:p>
      </dgm:t>
    </dgm:pt>
    <dgm:pt modelId="{83E32F10-27E5-436F-A51D-BF821B5A0120}" type="parTrans" cxnId="{8E9C0055-8497-4AEE-B978-A4DE95190231}">
      <dgm:prSet/>
      <dgm:spPr/>
    </dgm:pt>
    <dgm:pt modelId="{BF61593B-DE04-41B4-8F8C-74C6BA46FA90}" type="sibTrans" cxnId="{8E9C0055-8497-4AEE-B978-A4DE95190231}">
      <dgm:prSet/>
      <dgm:spPr/>
    </dgm:pt>
    <dgm:pt modelId="{8105D670-0767-49D5-AE59-80C8B669F9A9}">
      <dgm:prSet phldrT="[文本]"/>
      <dgm:spPr/>
      <dgm:t>
        <a:bodyPr/>
        <a:lstStyle/>
        <a:p>
          <a:r>
            <a:rPr lang="zh-CN" altLang="en-US" dirty="0" smtClean="0"/>
            <a:t>投资方与其他方关系的性质</a:t>
          </a:r>
          <a:endParaRPr lang="zh-CN" altLang="en-US" dirty="0"/>
        </a:p>
      </dgm:t>
    </dgm:pt>
    <dgm:pt modelId="{95138C78-F3B2-4A73-AA8F-AABD03C8A598}" type="parTrans" cxnId="{3B47EBDB-A30F-430E-8F65-CBD1C3361341}">
      <dgm:prSet/>
      <dgm:spPr/>
    </dgm:pt>
    <dgm:pt modelId="{0BB261AA-E27A-4275-B385-29631352E79E}" type="sibTrans" cxnId="{3B47EBDB-A30F-430E-8F65-CBD1C3361341}">
      <dgm:prSet/>
      <dgm:spPr/>
    </dgm:pt>
    <dgm:pt modelId="{0B5C2030-943C-4009-A67D-C9E522A94E9A}" type="pres">
      <dgm:prSet presAssocID="{C55931A0-DD79-4865-AF8E-5565980AC476}" presName="linear" presStyleCnt="0">
        <dgm:presLayoutVars>
          <dgm:animLvl val="lvl"/>
          <dgm:resizeHandles val="exact"/>
        </dgm:presLayoutVars>
      </dgm:prSet>
      <dgm:spPr/>
      <dgm:t>
        <a:bodyPr/>
        <a:lstStyle/>
        <a:p>
          <a:endParaRPr lang="zh-CN" altLang="en-US"/>
        </a:p>
      </dgm:t>
    </dgm:pt>
    <dgm:pt modelId="{20D635CA-2505-4A00-9ED1-D7078A4E1C56}" type="pres">
      <dgm:prSet presAssocID="{D8243174-1DD0-4DA7-A183-CFBEFBC19447}" presName="parentText" presStyleLbl="node1" presStyleIdx="0" presStyleCnt="2">
        <dgm:presLayoutVars>
          <dgm:chMax val="0"/>
          <dgm:bulletEnabled val="1"/>
        </dgm:presLayoutVars>
      </dgm:prSet>
      <dgm:spPr/>
      <dgm:t>
        <a:bodyPr/>
        <a:lstStyle/>
        <a:p>
          <a:endParaRPr lang="zh-CN" altLang="en-US"/>
        </a:p>
      </dgm:t>
    </dgm:pt>
    <dgm:pt modelId="{C623623A-8701-451A-8DB0-AC7EBCFD9ADB}" type="pres">
      <dgm:prSet presAssocID="{D8243174-1DD0-4DA7-A183-CFBEFBC19447}" presName="childText" presStyleLbl="revTx" presStyleIdx="0" presStyleCnt="1">
        <dgm:presLayoutVars>
          <dgm:bulletEnabled val="1"/>
        </dgm:presLayoutVars>
      </dgm:prSet>
      <dgm:spPr/>
      <dgm:t>
        <a:bodyPr/>
        <a:lstStyle/>
        <a:p>
          <a:endParaRPr lang="zh-CN" altLang="en-US"/>
        </a:p>
      </dgm:t>
    </dgm:pt>
    <dgm:pt modelId="{33F3D0EF-DF83-4671-BB97-CB9B5022750B}" type="pres">
      <dgm:prSet presAssocID="{D86170E1-19BC-48E3-9DF6-0D9030098CE2}" presName="parentText" presStyleLbl="node1" presStyleIdx="1" presStyleCnt="2">
        <dgm:presLayoutVars>
          <dgm:chMax val="0"/>
          <dgm:bulletEnabled val="1"/>
        </dgm:presLayoutVars>
      </dgm:prSet>
      <dgm:spPr/>
      <dgm:t>
        <a:bodyPr/>
        <a:lstStyle/>
        <a:p>
          <a:endParaRPr lang="zh-CN" altLang="en-US"/>
        </a:p>
      </dgm:t>
    </dgm:pt>
  </dgm:ptLst>
  <dgm:cxnLst>
    <dgm:cxn modelId="{FA6AE716-71D7-4BE4-B4C4-9564498271A6}" type="presOf" srcId="{C55931A0-DD79-4865-AF8E-5565980AC476}" destId="{0B5C2030-943C-4009-A67D-C9E522A94E9A}" srcOrd="0" destOrd="0" presId="urn:microsoft.com/office/officeart/2005/8/layout/vList2"/>
    <dgm:cxn modelId="{EEB8AB7B-7944-4975-A58F-38A3A0FBFA15}" type="presOf" srcId="{D86170E1-19BC-48E3-9DF6-0D9030098CE2}" destId="{33F3D0EF-DF83-4671-BB97-CB9B5022750B}" srcOrd="0" destOrd="0" presId="urn:microsoft.com/office/officeart/2005/8/layout/vList2"/>
    <dgm:cxn modelId="{9CFD33AA-6A02-4D0C-8042-695ECA3ED6D1}" type="presOf" srcId="{8105D670-0767-49D5-AE59-80C8B669F9A9}" destId="{C623623A-8701-451A-8DB0-AC7EBCFD9ADB}" srcOrd="0" destOrd="5" presId="urn:microsoft.com/office/officeart/2005/8/layout/vList2"/>
    <dgm:cxn modelId="{A847C9B7-A952-4D13-AC82-326E50914ED9}" type="presOf" srcId="{EF27D52D-B4D7-45B7-949C-ACC9E8B5FA91}" destId="{C623623A-8701-451A-8DB0-AC7EBCFD9ADB}" srcOrd="0" destOrd="4" presId="urn:microsoft.com/office/officeart/2005/8/layout/vList2"/>
    <dgm:cxn modelId="{3B47EBDB-A30F-430E-8F65-CBD1C3361341}" srcId="{D8243174-1DD0-4DA7-A183-CFBEFBC19447}" destId="{8105D670-0767-49D5-AE59-80C8B669F9A9}" srcOrd="5" destOrd="0" parTransId="{95138C78-F3B2-4A73-AA8F-AABD03C8A598}" sibTransId="{0BB261AA-E27A-4275-B385-29631352E79E}"/>
    <dgm:cxn modelId="{4B5FE02B-C69D-496C-BE00-C39C020E9FA1}" srcId="{D8243174-1DD0-4DA7-A183-CFBEFBC19447}" destId="{215E4091-17A9-4E13-9787-D9F86FB27E74}" srcOrd="2" destOrd="0" parTransId="{0C83E486-F2CC-4DBE-A930-6EA53B0A6A52}" sibTransId="{ED0D93D6-3AB8-4D35-BB80-DE4F3364DC88}"/>
    <dgm:cxn modelId="{34A4FB92-AC39-4C52-8D52-8CEADBA42945}" srcId="{D8243174-1DD0-4DA7-A183-CFBEFBC19447}" destId="{2D9B57F0-8ECA-4A04-B8A7-A8A7D5A4FCF1}" srcOrd="0" destOrd="0" parTransId="{E8431B70-1010-46D7-ACEA-D340B9E7B5E9}" sibTransId="{352C4505-EC06-4A39-8CEF-BACCF5730A75}"/>
    <dgm:cxn modelId="{7399FBDF-66F7-45F6-8809-3E1CD5783881}" type="presOf" srcId="{215E4091-17A9-4E13-9787-D9F86FB27E74}" destId="{C623623A-8701-451A-8DB0-AC7EBCFD9ADB}" srcOrd="0" destOrd="2" presId="urn:microsoft.com/office/officeart/2005/8/layout/vList2"/>
    <dgm:cxn modelId="{8F633AA5-3C5E-40CB-9ABD-51BD8D31C258}" type="presOf" srcId="{706A8D33-5A1F-45C4-96BB-E0CCFDC210F4}" destId="{C623623A-8701-451A-8DB0-AC7EBCFD9ADB}" srcOrd="0" destOrd="1" presId="urn:microsoft.com/office/officeart/2005/8/layout/vList2"/>
    <dgm:cxn modelId="{8E9C0055-8497-4AEE-B978-A4DE95190231}" srcId="{D8243174-1DD0-4DA7-A183-CFBEFBC19447}" destId="{EF27D52D-B4D7-45B7-949C-ACC9E8B5FA91}" srcOrd="4" destOrd="0" parTransId="{83E32F10-27E5-436F-A51D-BF821B5A0120}" sibTransId="{BF61593B-DE04-41B4-8F8C-74C6BA46FA90}"/>
    <dgm:cxn modelId="{B6F06EDE-66FC-4806-94BB-F4A14AC11A4C}" srcId="{C55931A0-DD79-4865-AF8E-5565980AC476}" destId="{D86170E1-19BC-48E3-9DF6-0D9030098CE2}" srcOrd="1" destOrd="0" parTransId="{1762AF0E-2659-4607-99A0-EEEFF6411AEA}" sibTransId="{C02E4E94-79C4-4CE9-8BE7-9A3065ADE421}"/>
    <dgm:cxn modelId="{D82E4952-D8B9-4D4D-99A6-EA8E39D94F7D}" srcId="{D8243174-1DD0-4DA7-A183-CFBEFBC19447}" destId="{313A5106-0312-4F86-9444-1CEACCD6A7D8}" srcOrd="3" destOrd="0" parTransId="{D9C1E3F1-C6DC-43D1-A1B8-45FD78988F23}" sibTransId="{0A1D780F-CAED-465D-A556-C793780D895F}"/>
    <dgm:cxn modelId="{D1CA50E5-5B12-45D2-A86D-5599BA490D82}" type="presOf" srcId="{D8243174-1DD0-4DA7-A183-CFBEFBC19447}" destId="{20D635CA-2505-4A00-9ED1-D7078A4E1C56}" srcOrd="0" destOrd="0" presId="urn:microsoft.com/office/officeart/2005/8/layout/vList2"/>
    <dgm:cxn modelId="{1349327E-B36F-4CC6-B26B-0F5C74BA42AA}" type="presOf" srcId="{2D9B57F0-8ECA-4A04-B8A7-A8A7D5A4FCF1}" destId="{C623623A-8701-451A-8DB0-AC7EBCFD9ADB}" srcOrd="0" destOrd="0" presId="urn:microsoft.com/office/officeart/2005/8/layout/vList2"/>
    <dgm:cxn modelId="{71D816F9-07FE-4537-8D61-22843B98E813}" srcId="{D8243174-1DD0-4DA7-A183-CFBEFBC19447}" destId="{706A8D33-5A1F-45C4-96BB-E0CCFDC210F4}" srcOrd="1" destOrd="0" parTransId="{B6040681-4A40-4DD2-B51A-D8DC28F62A13}" sibTransId="{8253A8DD-9FEA-46E3-BC73-4976FCCB3B26}"/>
    <dgm:cxn modelId="{466BDAD9-4F44-47D9-A2E2-4361F4F129E6}" srcId="{C55931A0-DD79-4865-AF8E-5565980AC476}" destId="{D8243174-1DD0-4DA7-A183-CFBEFBC19447}" srcOrd="0" destOrd="0" parTransId="{C9954A14-2EED-4E98-B2A5-36314A0E7B44}" sibTransId="{45EED12A-A731-4810-9FD5-24F0A28547FB}"/>
    <dgm:cxn modelId="{1D1A90CD-0386-4B4C-8276-0CF6C32F59E9}" type="presOf" srcId="{313A5106-0312-4F86-9444-1CEACCD6A7D8}" destId="{C623623A-8701-451A-8DB0-AC7EBCFD9ADB}" srcOrd="0" destOrd="3" presId="urn:microsoft.com/office/officeart/2005/8/layout/vList2"/>
    <dgm:cxn modelId="{3209BDA6-D11B-46BF-94AB-E9FFF22CC9F5}" type="presParOf" srcId="{0B5C2030-943C-4009-A67D-C9E522A94E9A}" destId="{20D635CA-2505-4A00-9ED1-D7078A4E1C56}" srcOrd="0" destOrd="0" presId="urn:microsoft.com/office/officeart/2005/8/layout/vList2"/>
    <dgm:cxn modelId="{3C8EF2BD-7995-4FC6-BB23-D7B40C4A31FB}" type="presParOf" srcId="{0B5C2030-943C-4009-A67D-C9E522A94E9A}" destId="{C623623A-8701-451A-8DB0-AC7EBCFD9ADB}" srcOrd="1" destOrd="0" presId="urn:microsoft.com/office/officeart/2005/8/layout/vList2"/>
    <dgm:cxn modelId="{CB93E791-6284-402C-9512-F2E4CD309723}" type="presParOf" srcId="{0B5C2030-943C-4009-A67D-C9E522A94E9A}" destId="{33F3D0EF-DF83-4671-BB97-CB9B5022750B}" srcOrd="2" destOrd="0" presId="urn:microsoft.com/office/officeart/2005/8/layout/vList2"/>
  </dgm:cxnLst>
  <dgm:bg/>
  <dgm:whole/>
</dgm:dataModel>
</file>

<file path=ppt/diagrams/data7.xml><?xml version="1.0" encoding="utf-8"?>
<dgm:dataModel xmlns:dgm="http://schemas.openxmlformats.org/drawingml/2006/diagram" xmlns:a="http://schemas.openxmlformats.org/drawingml/2006/main">
  <dgm:ptLst>
    <dgm:pt modelId="{D05118AC-E813-4EBF-8CFD-BBFC7C0FB372}" type="doc">
      <dgm:prSet loTypeId="urn:microsoft.com/office/officeart/2005/8/layout/vList5" loCatId="list" qsTypeId="urn:microsoft.com/office/officeart/2005/8/quickstyle/simple1" qsCatId="simple" csTypeId="urn:microsoft.com/office/officeart/2005/8/colors/accent3_1" csCatId="accent3" phldr="1"/>
      <dgm:spPr/>
      <dgm:t>
        <a:bodyPr/>
        <a:lstStyle/>
        <a:p>
          <a:endParaRPr lang="zh-CN" altLang="en-US"/>
        </a:p>
      </dgm:t>
    </dgm:pt>
    <dgm:pt modelId="{54D74BAB-3D64-4CAC-99B6-DD5DBF2699BD}">
      <dgm:prSet phldrT="[文本]"/>
      <dgm:spPr/>
      <dgm:t>
        <a:bodyPr/>
        <a:lstStyle/>
        <a:p>
          <a:r>
            <a:rPr lang="zh-CN" altLang="en-US" dirty="0" smtClean="0"/>
            <a:t>净利润</a:t>
          </a:r>
          <a:endParaRPr lang="zh-CN" altLang="en-US" dirty="0"/>
        </a:p>
      </dgm:t>
    </dgm:pt>
    <dgm:pt modelId="{592D380B-33E7-43B7-9DE5-8A7FB510B126}" type="parTrans" cxnId="{7239CF7A-B976-4EA6-BFC9-428E1D597C0E}">
      <dgm:prSet/>
      <dgm:spPr/>
      <dgm:t>
        <a:bodyPr/>
        <a:lstStyle/>
        <a:p>
          <a:endParaRPr lang="zh-CN" altLang="en-US"/>
        </a:p>
      </dgm:t>
    </dgm:pt>
    <dgm:pt modelId="{0998E053-409B-4DD1-AB19-7EEA450EFC80}" type="sibTrans" cxnId="{7239CF7A-B976-4EA6-BFC9-428E1D597C0E}">
      <dgm:prSet/>
      <dgm:spPr/>
      <dgm:t>
        <a:bodyPr/>
        <a:lstStyle/>
        <a:p>
          <a:endParaRPr lang="zh-CN" altLang="en-US"/>
        </a:p>
      </dgm:t>
    </dgm:pt>
    <dgm:pt modelId="{9261FC39-E5B8-4B5B-85A5-BF0099CC7D6B}">
      <dgm:prSet phldrT="[文本]"/>
      <dgm:spPr/>
      <dgm:t>
        <a:bodyPr/>
        <a:lstStyle/>
        <a:p>
          <a:r>
            <a:rPr lang="zh-CN" altLang="en-US" dirty="0" smtClean="0"/>
            <a:t>按照应享有或应分担的被投资单位实现的净损益，确认投资收益，同时调整长期股权投资的账面价值。</a:t>
          </a:r>
          <a:endParaRPr lang="zh-CN" altLang="en-US" dirty="0"/>
        </a:p>
      </dgm:t>
    </dgm:pt>
    <dgm:pt modelId="{FA887D96-FC84-49A0-AEAD-95FD74F28322}" type="parTrans" cxnId="{3F904AD4-1DF0-40E7-A64C-7C218F99EC98}">
      <dgm:prSet/>
      <dgm:spPr/>
      <dgm:t>
        <a:bodyPr/>
        <a:lstStyle/>
        <a:p>
          <a:endParaRPr lang="zh-CN" altLang="en-US"/>
        </a:p>
      </dgm:t>
    </dgm:pt>
    <dgm:pt modelId="{AF8656D0-E5AD-4E20-9CEB-08E0A60AA958}" type="sibTrans" cxnId="{3F904AD4-1DF0-40E7-A64C-7C218F99EC98}">
      <dgm:prSet/>
      <dgm:spPr/>
      <dgm:t>
        <a:bodyPr/>
        <a:lstStyle/>
        <a:p>
          <a:endParaRPr lang="zh-CN" altLang="en-US"/>
        </a:p>
      </dgm:t>
    </dgm:pt>
    <dgm:pt modelId="{1D3B71BC-0754-443D-83E2-F7755F48D5A6}">
      <dgm:prSet phldrT="[文本]"/>
      <dgm:spPr/>
      <dgm:t>
        <a:bodyPr/>
        <a:lstStyle/>
        <a:p>
          <a:r>
            <a:rPr lang="zh-CN" altLang="en-US" dirty="0" smtClean="0"/>
            <a:t>其他综合收益</a:t>
          </a:r>
          <a:endParaRPr lang="zh-CN" altLang="en-US" dirty="0"/>
        </a:p>
      </dgm:t>
    </dgm:pt>
    <dgm:pt modelId="{39AE1A02-ECC8-485B-AA39-283F53332DC3}" type="parTrans" cxnId="{46CA7F4A-41DE-40BA-B6C1-C20CFBA884B0}">
      <dgm:prSet/>
      <dgm:spPr/>
      <dgm:t>
        <a:bodyPr/>
        <a:lstStyle/>
        <a:p>
          <a:endParaRPr lang="zh-CN" altLang="en-US"/>
        </a:p>
      </dgm:t>
    </dgm:pt>
    <dgm:pt modelId="{E831552E-CD0D-44B9-B681-2690DB57657D}" type="sibTrans" cxnId="{46CA7F4A-41DE-40BA-B6C1-C20CFBA884B0}">
      <dgm:prSet/>
      <dgm:spPr/>
      <dgm:t>
        <a:bodyPr/>
        <a:lstStyle/>
        <a:p>
          <a:endParaRPr lang="zh-CN" altLang="en-US"/>
        </a:p>
      </dgm:t>
    </dgm:pt>
    <dgm:pt modelId="{6665B487-BCB5-4C6B-AD60-4B5A21F5D16F}">
      <dgm:prSet phldrT="[文本]"/>
      <dgm:spPr/>
      <dgm:t>
        <a:bodyPr/>
        <a:lstStyle/>
        <a:p>
          <a:r>
            <a:rPr lang="zh-CN" altLang="en-US" dirty="0" smtClean="0"/>
            <a:t>按照应享有或应分担的被投资单位其他综合收益的份额，确认其他综合收益，同时调整长期股权投资的账面价值。</a:t>
          </a:r>
          <a:endParaRPr lang="zh-CN" altLang="en-US" dirty="0"/>
        </a:p>
      </dgm:t>
    </dgm:pt>
    <dgm:pt modelId="{0D324025-6EAE-4E0F-BBB8-C5F530195C27}" type="parTrans" cxnId="{19049C69-6492-40B1-82B6-194EBEEED682}">
      <dgm:prSet/>
      <dgm:spPr/>
      <dgm:t>
        <a:bodyPr/>
        <a:lstStyle/>
        <a:p>
          <a:endParaRPr lang="zh-CN" altLang="en-US"/>
        </a:p>
      </dgm:t>
    </dgm:pt>
    <dgm:pt modelId="{C999FFD9-8F5D-4949-AE88-AE188EB4514A}" type="sibTrans" cxnId="{19049C69-6492-40B1-82B6-194EBEEED682}">
      <dgm:prSet/>
      <dgm:spPr/>
      <dgm:t>
        <a:bodyPr/>
        <a:lstStyle/>
        <a:p>
          <a:endParaRPr lang="zh-CN" altLang="en-US"/>
        </a:p>
      </dgm:t>
    </dgm:pt>
    <dgm:pt modelId="{DAEF3420-6868-4590-9568-8CAE908466A1}">
      <dgm:prSet phldrT="[文本]"/>
      <dgm:spPr/>
      <dgm:t>
        <a:bodyPr/>
        <a:lstStyle/>
        <a:p>
          <a:r>
            <a:rPr lang="zh-CN" altLang="en-US" dirty="0" smtClean="0"/>
            <a:t>利润分配</a:t>
          </a:r>
          <a:endParaRPr lang="zh-CN" altLang="en-US" dirty="0"/>
        </a:p>
      </dgm:t>
    </dgm:pt>
    <dgm:pt modelId="{7D1641B4-D2D9-464B-9A2A-A224D17E4791}" type="parTrans" cxnId="{92AAF073-6473-430E-9B8B-A6D38CE82DAD}">
      <dgm:prSet/>
      <dgm:spPr/>
      <dgm:t>
        <a:bodyPr/>
        <a:lstStyle/>
        <a:p>
          <a:endParaRPr lang="zh-CN" altLang="en-US"/>
        </a:p>
      </dgm:t>
    </dgm:pt>
    <dgm:pt modelId="{58805648-8DAA-468F-86E5-4F8E4254ECC6}" type="sibTrans" cxnId="{92AAF073-6473-430E-9B8B-A6D38CE82DAD}">
      <dgm:prSet/>
      <dgm:spPr/>
      <dgm:t>
        <a:bodyPr/>
        <a:lstStyle/>
        <a:p>
          <a:endParaRPr lang="zh-CN" altLang="en-US"/>
        </a:p>
      </dgm:t>
    </dgm:pt>
    <dgm:pt modelId="{976857F8-1B9E-4115-8616-3A03E7C2BBA1}">
      <dgm:prSet phldrT="[文本]"/>
      <dgm:spPr/>
      <dgm:t>
        <a:bodyPr/>
        <a:lstStyle/>
        <a:p>
          <a:r>
            <a:rPr lang="zh-CN" altLang="en-US" dirty="0" smtClean="0"/>
            <a:t>投资方按照被投资单位宣告分派的利润或现金股利计算应享有的部分，相应减少长期股权投资的账面价值。</a:t>
          </a:r>
          <a:endParaRPr lang="zh-CN" altLang="en-US" dirty="0"/>
        </a:p>
      </dgm:t>
    </dgm:pt>
    <dgm:pt modelId="{C777EB57-4BB9-4621-91A9-8BACF1FF024E}" type="parTrans" cxnId="{8366A8A2-220C-4DDE-A5B8-CDF527DA395C}">
      <dgm:prSet/>
      <dgm:spPr/>
      <dgm:t>
        <a:bodyPr/>
        <a:lstStyle/>
        <a:p>
          <a:endParaRPr lang="zh-CN" altLang="en-US"/>
        </a:p>
      </dgm:t>
    </dgm:pt>
    <dgm:pt modelId="{7117D825-0431-4A77-8240-9261947E3F71}" type="sibTrans" cxnId="{8366A8A2-220C-4DDE-A5B8-CDF527DA395C}">
      <dgm:prSet/>
      <dgm:spPr/>
      <dgm:t>
        <a:bodyPr/>
        <a:lstStyle/>
        <a:p>
          <a:endParaRPr lang="zh-CN" altLang="en-US"/>
        </a:p>
      </dgm:t>
    </dgm:pt>
    <dgm:pt modelId="{F32427B6-F55C-49F1-8D82-4895630C8A13}">
      <dgm:prSet phldrT="[文本]"/>
      <dgm:spPr/>
      <dgm:t>
        <a:bodyPr/>
        <a:lstStyle/>
        <a:p>
          <a:r>
            <a:rPr lang="zh-CN" altLang="en-US" dirty="0" smtClean="0"/>
            <a:t>其他权益变动</a:t>
          </a:r>
          <a:endParaRPr lang="zh-CN" altLang="en-US" dirty="0"/>
        </a:p>
      </dgm:t>
    </dgm:pt>
    <dgm:pt modelId="{CB6F1F82-0447-4349-B655-35C4BC04B9F5}" type="parTrans" cxnId="{D9C56A03-17D3-4805-8024-A26561E9EBA6}">
      <dgm:prSet/>
      <dgm:spPr/>
      <dgm:t>
        <a:bodyPr/>
        <a:lstStyle/>
        <a:p>
          <a:endParaRPr lang="zh-CN" altLang="en-US"/>
        </a:p>
      </dgm:t>
    </dgm:pt>
    <dgm:pt modelId="{03747206-374E-4A4A-8413-ECD8FC54D73D}" type="sibTrans" cxnId="{D9C56A03-17D3-4805-8024-A26561E9EBA6}">
      <dgm:prSet/>
      <dgm:spPr/>
      <dgm:t>
        <a:bodyPr/>
        <a:lstStyle/>
        <a:p>
          <a:endParaRPr lang="zh-CN" altLang="en-US"/>
        </a:p>
      </dgm:t>
    </dgm:pt>
    <dgm:pt modelId="{6AA5C4DE-E411-46E9-9A1E-17036A0DB5E7}">
      <dgm:prSet phldrT="[文本]"/>
      <dgm:spPr/>
      <dgm:t>
        <a:bodyPr/>
        <a:lstStyle/>
        <a:p>
          <a:r>
            <a:rPr lang="zh-CN" altLang="en-US" dirty="0" smtClean="0"/>
            <a:t>投资方对于被投资单位除净损益、其他综合收益和利润分配以外所有者权益的其他变动，应当调整长期股权投资的账面价值并计入所有者权益。</a:t>
          </a:r>
          <a:endParaRPr lang="zh-CN" altLang="en-US" dirty="0"/>
        </a:p>
      </dgm:t>
    </dgm:pt>
    <dgm:pt modelId="{9C07ED4F-4F0F-4491-A05A-008763BBDC43}" type="parTrans" cxnId="{491DCDBE-6FA7-4F94-8A91-CACDD4AD6B1F}">
      <dgm:prSet/>
      <dgm:spPr/>
      <dgm:t>
        <a:bodyPr/>
        <a:lstStyle/>
        <a:p>
          <a:endParaRPr lang="zh-CN" altLang="en-US"/>
        </a:p>
      </dgm:t>
    </dgm:pt>
    <dgm:pt modelId="{15CB20D4-4D8B-4E39-9B96-C4E3AA6E0170}" type="sibTrans" cxnId="{491DCDBE-6FA7-4F94-8A91-CACDD4AD6B1F}">
      <dgm:prSet/>
      <dgm:spPr/>
      <dgm:t>
        <a:bodyPr/>
        <a:lstStyle/>
        <a:p>
          <a:endParaRPr lang="zh-CN" altLang="en-US"/>
        </a:p>
      </dgm:t>
    </dgm:pt>
    <dgm:pt modelId="{B77224A7-A9CD-4908-88DA-26E036E746CD}" type="pres">
      <dgm:prSet presAssocID="{D05118AC-E813-4EBF-8CFD-BBFC7C0FB372}" presName="Name0" presStyleCnt="0">
        <dgm:presLayoutVars>
          <dgm:dir/>
          <dgm:animLvl val="lvl"/>
          <dgm:resizeHandles val="exact"/>
        </dgm:presLayoutVars>
      </dgm:prSet>
      <dgm:spPr/>
      <dgm:t>
        <a:bodyPr/>
        <a:lstStyle/>
        <a:p>
          <a:endParaRPr lang="zh-CN" altLang="en-US"/>
        </a:p>
      </dgm:t>
    </dgm:pt>
    <dgm:pt modelId="{667319C0-AB53-4A06-BBF8-459F99716B3A}" type="pres">
      <dgm:prSet presAssocID="{54D74BAB-3D64-4CAC-99B6-DD5DBF2699BD}" presName="linNode" presStyleCnt="0"/>
      <dgm:spPr/>
    </dgm:pt>
    <dgm:pt modelId="{A1C873FF-FC85-4D54-BD3A-DC753C595500}" type="pres">
      <dgm:prSet presAssocID="{54D74BAB-3D64-4CAC-99B6-DD5DBF2699BD}" presName="parentText" presStyleLbl="node1" presStyleIdx="0" presStyleCnt="4">
        <dgm:presLayoutVars>
          <dgm:chMax val="1"/>
          <dgm:bulletEnabled val="1"/>
        </dgm:presLayoutVars>
      </dgm:prSet>
      <dgm:spPr/>
      <dgm:t>
        <a:bodyPr/>
        <a:lstStyle/>
        <a:p>
          <a:endParaRPr lang="zh-CN" altLang="en-US"/>
        </a:p>
      </dgm:t>
    </dgm:pt>
    <dgm:pt modelId="{49B2BC42-562E-4CAD-AC8A-64C50B52A9D8}" type="pres">
      <dgm:prSet presAssocID="{54D74BAB-3D64-4CAC-99B6-DD5DBF2699BD}" presName="descendantText" presStyleLbl="alignAccFollowNode1" presStyleIdx="0" presStyleCnt="4">
        <dgm:presLayoutVars>
          <dgm:bulletEnabled val="1"/>
        </dgm:presLayoutVars>
      </dgm:prSet>
      <dgm:spPr/>
      <dgm:t>
        <a:bodyPr/>
        <a:lstStyle/>
        <a:p>
          <a:endParaRPr lang="zh-CN" altLang="en-US"/>
        </a:p>
      </dgm:t>
    </dgm:pt>
    <dgm:pt modelId="{9931C606-9326-4E19-87CC-D5C4AC73E86C}" type="pres">
      <dgm:prSet presAssocID="{0998E053-409B-4DD1-AB19-7EEA450EFC80}" presName="sp" presStyleCnt="0"/>
      <dgm:spPr/>
    </dgm:pt>
    <dgm:pt modelId="{BE1021B7-6C64-46E2-97A2-0B33398A69D0}" type="pres">
      <dgm:prSet presAssocID="{1D3B71BC-0754-443D-83E2-F7755F48D5A6}" presName="linNode" presStyleCnt="0"/>
      <dgm:spPr/>
    </dgm:pt>
    <dgm:pt modelId="{D7FD8272-E5E0-4FB3-A002-47505BE24C4B}" type="pres">
      <dgm:prSet presAssocID="{1D3B71BC-0754-443D-83E2-F7755F48D5A6}" presName="parentText" presStyleLbl="node1" presStyleIdx="1" presStyleCnt="4">
        <dgm:presLayoutVars>
          <dgm:chMax val="1"/>
          <dgm:bulletEnabled val="1"/>
        </dgm:presLayoutVars>
      </dgm:prSet>
      <dgm:spPr/>
      <dgm:t>
        <a:bodyPr/>
        <a:lstStyle/>
        <a:p>
          <a:endParaRPr lang="zh-CN" altLang="en-US"/>
        </a:p>
      </dgm:t>
    </dgm:pt>
    <dgm:pt modelId="{1EA60908-D57C-44A0-AF02-B6B23F8DAE73}" type="pres">
      <dgm:prSet presAssocID="{1D3B71BC-0754-443D-83E2-F7755F48D5A6}" presName="descendantText" presStyleLbl="alignAccFollowNode1" presStyleIdx="1" presStyleCnt="4">
        <dgm:presLayoutVars>
          <dgm:bulletEnabled val="1"/>
        </dgm:presLayoutVars>
      </dgm:prSet>
      <dgm:spPr/>
      <dgm:t>
        <a:bodyPr/>
        <a:lstStyle/>
        <a:p>
          <a:endParaRPr lang="zh-CN" altLang="en-US"/>
        </a:p>
      </dgm:t>
    </dgm:pt>
    <dgm:pt modelId="{9E378A49-718A-4262-BE68-EDF1D3B9924C}" type="pres">
      <dgm:prSet presAssocID="{E831552E-CD0D-44B9-B681-2690DB57657D}" presName="sp" presStyleCnt="0"/>
      <dgm:spPr/>
    </dgm:pt>
    <dgm:pt modelId="{F2DADF60-9FF9-4F58-BA74-F18A26C519C8}" type="pres">
      <dgm:prSet presAssocID="{DAEF3420-6868-4590-9568-8CAE908466A1}" presName="linNode" presStyleCnt="0"/>
      <dgm:spPr/>
    </dgm:pt>
    <dgm:pt modelId="{49FCB66B-2ADB-4D6C-ADBB-207D18000A6C}" type="pres">
      <dgm:prSet presAssocID="{DAEF3420-6868-4590-9568-8CAE908466A1}" presName="parentText" presStyleLbl="node1" presStyleIdx="2" presStyleCnt="4">
        <dgm:presLayoutVars>
          <dgm:chMax val="1"/>
          <dgm:bulletEnabled val="1"/>
        </dgm:presLayoutVars>
      </dgm:prSet>
      <dgm:spPr/>
      <dgm:t>
        <a:bodyPr/>
        <a:lstStyle/>
        <a:p>
          <a:endParaRPr lang="zh-CN" altLang="en-US"/>
        </a:p>
      </dgm:t>
    </dgm:pt>
    <dgm:pt modelId="{D6FD4F4E-9441-41B4-8CF9-0474BA5D6026}" type="pres">
      <dgm:prSet presAssocID="{DAEF3420-6868-4590-9568-8CAE908466A1}" presName="descendantText" presStyleLbl="alignAccFollowNode1" presStyleIdx="2" presStyleCnt="4">
        <dgm:presLayoutVars>
          <dgm:bulletEnabled val="1"/>
        </dgm:presLayoutVars>
      </dgm:prSet>
      <dgm:spPr/>
      <dgm:t>
        <a:bodyPr/>
        <a:lstStyle/>
        <a:p>
          <a:endParaRPr lang="zh-CN" altLang="en-US"/>
        </a:p>
      </dgm:t>
    </dgm:pt>
    <dgm:pt modelId="{ED33895D-F07F-44AE-875D-A64AF12B7F80}" type="pres">
      <dgm:prSet presAssocID="{58805648-8DAA-468F-86E5-4F8E4254ECC6}" presName="sp" presStyleCnt="0"/>
      <dgm:spPr/>
    </dgm:pt>
    <dgm:pt modelId="{01226E09-B78E-4803-9039-DA332127AD19}" type="pres">
      <dgm:prSet presAssocID="{F32427B6-F55C-49F1-8D82-4895630C8A13}" presName="linNode" presStyleCnt="0"/>
      <dgm:spPr/>
    </dgm:pt>
    <dgm:pt modelId="{189A62E0-3E27-4773-B54D-0E7E13B8F483}" type="pres">
      <dgm:prSet presAssocID="{F32427B6-F55C-49F1-8D82-4895630C8A13}" presName="parentText" presStyleLbl="node1" presStyleIdx="3" presStyleCnt="4">
        <dgm:presLayoutVars>
          <dgm:chMax val="1"/>
          <dgm:bulletEnabled val="1"/>
        </dgm:presLayoutVars>
      </dgm:prSet>
      <dgm:spPr/>
      <dgm:t>
        <a:bodyPr/>
        <a:lstStyle/>
        <a:p>
          <a:endParaRPr lang="zh-CN" altLang="en-US"/>
        </a:p>
      </dgm:t>
    </dgm:pt>
    <dgm:pt modelId="{374D15D4-B000-4424-A3DC-89D7270EC751}" type="pres">
      <dgm:prSet presAssocID="{F32427B6-F55C-49F1-8D82-4895630C8A13}" presName="descendantText" presStyleLbl="alignAccFollowNode1" presStyleIdx="3" presStyleCnt="4">
        <dgm:presLayoutVars>
          <dgm:bulletEnabled val="1"/>
        </dgm:presLayoutVars>
      </dgm:prSet>
      <dgm:spPr/>
      <dgm:t>
        <a:bodyPr/>
        <a:lstStyle/>
        <a:p>
          <a:endParaRPr lang="zh-CN" altLang="en-US"/>
        </a:p>
      </dgm:t>
    </dgm:pt>
  </dgm:ptLst>
  <dgm:cxnLst>
    <dgm:cxn modelId="{3F904AD4-1DF0-40E7-A64C-7C218F99EC98}" srcId="{54D74BAB-3D64-4CAC-99B6-DD5DBF2699BD}" destId="{9261FC39-E5B8-4B5B-85A5-BF0099CC7D6B}" srcOrd="0" destOrd="0" parTransId="{FA887D96-FC84-49A0-AEAD-95FD74F28322}" sibTransId="{AF8656D0-E5AD-4E20-9CEB-08E0A60AA958}"/>
    <dgm:cxn modelId="{9840D3AB-7A9B-48B4-B9C0-7ACFD1955059}" type="presOf" srcId="{9261FC39-E5B8-4B5B-85A5-BF0099CC7D6B}" destId="{49B2BC42-562E-4CAD-AC8A-64C50B52A9D8}" srcOrd="0" destOrd="0" presId="urn:microsoft.com/office/officeart/2005/8/layout/vList5"/>
    <dgm:cxn modelId="{D9C56A03-17D3-4805-8024-A26561E9EBA6}" srcId="{D05118AC-E813-4EBF-8CFD-BBFC7C0FB372}" destId="{F32427B6-F55C-49F1-8D82-4895630C8A13}" srcOrd="3" destOrd="0" parTransId="{CB6F1F82-0447-4349-B655-35C4BC04B9F5}" sibTransId="{03747206-374E-4A4A-8413-ECD8FC54D73D}"/>
    <dgm:cxn modelId="{095C0D02-A197-4907-B9A8-DEC1EB95A40F}" type="presOf" srcId="{976857F8-1B9E-4115-8616-3A03E7C2BBA1}" destId="{D6FD4F4E-9441-41B4-8CF9-0474BA5D6026}" srcOrd="0" destOrd="0" presId="urn:microsoft.com/office/officeart/2005/8/layout/vList5"/>
    <dgm:cxn modelId="{19049C69-6492-40B1-82B6-194EBEEED682}" srcId="{1D3B71BC-0754-443D-83E2-F7755F48D5A6}" destId="{6665B487-BCB5-4C6B-AD60-4B5A21F5D16F}" srcOrd="0" destOrd="0" parTransId="{0D324025-6EAE-4E0F-BBB8-C5F530195C27}" sibTransId="{C999FFD9-8F5D-4949-AE88-AE188EB4514A}"/>
    <dgm:cxn modelId="{C69D25CB-970E-4AC2-82E9-0D176E20E296}" type="presOf" srcId="{F32427B6-F55C-49F1-8D82-4895630C8A13}" destId="{189A62E0-3E27-4773-B54D-0E7E13B8F483}" srcOrd="0" destOrd="0" presId="urn:microsoft.com/office/officeart/2005/8/layout/vList5"/>
    <dgm:cxn modelId="{7A1D0CA5-9E19-41A1-8BC2-0B51AD658108}" type="presOf" srcId="{54D74BAB-3D64-4CAC-99B6-DD5DBF2699BD}" destId="{A1C873FF-FC85-4D54-BD3A-DC753C595500}" srcOrd="0" destOrd="0" presId="urn:microsoft.com/office/officeart/2005/8/layout/vList5"/>
    <dgm:cxn modelId="{9FB55038-7601-4419-BB1A-08E42CD80BCF}" type="presOf" srcId="{DAEF3420-6868-4590-9568-8CAE908466A1}" destId="{49FCB66B-2ADB-4D6C-ADBB-207D18000A6C}" srcOrd="0" destOrd="0" presId="urn:microsoft.com/office/officeart/2005/8/layout/vList5"/>
    <dgm:cxn modelId="{DC798DD0-0E87-4C64-8032-B5A24CD1FBE7}" type="presOf" srcId="{6665B487-BCB5-4C6B-AD60-4B5A21F5D16F}" destId="{1EA60908-D57C-44A0-AF02-B6B23F8DAE73}" srcOrd="0" destOrd="0" presId="urn:microsoft.com/office/officeart/2005/8/layout/vList5"/>
    <dgm:cxn modelId="{DE53600B-9193-4E26-9BCD-DDAE35CF5DD5}" type="presOf" srcId="{1D3B71BC-0754-443D-83E2-F7755F48D5A6}" destId="{D7FD8272-E5E0-4FB3-A002-47505BE24C4B}" srcOrd="0" destOrd="0" presId="urn:microsoft.com/office/officeart/2005/8/layout/vList5"/>
    <dgm:cxn modelId="{46CA7F4A-41DE-40BA-B6C1-C20CFBA884B0}" srcId="{D05118AC-E813-4EBF-8CFD-BBFC7C0FB372}" destId="{1D3B71BC-0754-443D-83E2-F7755F48D5A6}" srcOrd="1" destOrd="0" parTransId="{39AE1A02-ECC8-485B-AA39-283F53332DC3}" sibTransId="{E831552E-CD0D-44B9-B681-2690DB57657D}"/>
    <dgm:cxn modelId="{244FFC1A-4156-402F-B653-BE2107A94993}" type="presOf" srcId="{D05118AC-E813-4EBF-8CFD-BBFC7C0FB372}" destId="{B77224A7-A9CD-4908-88DA-26E036E746CD}" srcOrd="0" destOrd="0" presId="urn:microsoft.com/office/officeart/2005/8/layout/vList5"/>
    <dgm:cxn modelId="{A7E9833A-05C0-4D25-BFEB-8E046374A4C5}" type="presOf" srcId="{6AA5C4DE-E411-46E9-9A1E-17036A0DB5E7}" destId="{374D15D4-B000-4424-A3DC-89D7270EC751}" srcOrd="0" destOrd="0" presId="urn:microsoft.com/office/officeart/2005/8/layout/vList5"/>
    <dgm:cxn modelId="{8366A8A2-220C-4DDE-A5B8-CDF527DA395C}" srcId="{DAEF3420-6868-4590-9568-8CAE908466A1}" destId="{976857F8-1B9E-4115-8616-3A03E7C2BBA1}" srcOrd="0" destOrd="0" parTransId="{C777EB57-4BB9-4621-91A9-8BACF1FF024E}" sibTransId="{7117D825-0431-4A77-8240-9261947E3F71}"/>
    <dgm:cxn modelId="{491DCDBE-6FA7-4F94-8A91-CACDD4AD6B1F}" srcId="{F32427B6-F55C-49F1-8D82-4895630C8A13}" destId="{6AA5C4DE-E411-46E9-9A1E-17036A0DB5E7}" srcOrd="0" destOrd="0" parTransId="{9C07ED4F-4F0F-4491-A05A-008763BBDC43}" sibTransId="{15CB20D4-4D8B-4E39-9B96-C4E3AA6E0170}"/>
    <dgm:cxn modelId="{92AAF073-6473-430E-9B8B-A6D38CE82DAD}" srcId="{D05118AC-E813-4EBF-8CFD-BBFC7C0FB372}" destId="{DAEF3420-6868-4590-9568-8CAE908466A1}" srcOrd="2" destOrd="0" parTransId="{7D1641B4-D2D9-464B-9A2A-A224D17E4791}" sibTransId="{58805648-8DAA-468F-86E5-4F8E4254ECC6}"/>
    <dgm:cxn modelId="{7239CF7A-B976-4EA6-BFC9-428E1D597C0E}" srcId="{D05118AC-E813-4EBF-8CFD-BBFC7C0FB372}" destId="{54D74BAB-3D64-4CAC-99B6-DD5DBF2699BD}" srcOrd="0" destOrd="0" parTransId="{592D380B-33E7-43B7-9DE5-8A7FB510B126}" sibTransId="{0998E053-409B-4DD1-AB19-7EEA450EFC80}"/>
    <dgm:cxn modelId="{50B3CA3C-0E1D-4782-B195-D8872DA3C1C4}" type="presParOf" srcId="{B77224A7-A9CD-4908-88DA-26E036E746CD}" destId="{667319C0-AB53-4A06-BBF8-459F99716B3A}" srcOrd="0" destOrd="0" presId="urn:microsoft.com/office/officeart/2005/8/layout/vList5"/>
    <dgm:cxn modelId="{71323BE8-2899-40FD-BBF4-3CA30FA96524}" type="presParOf" srcId="{667319C0-AB53-4A06-BBF8-459F99716B3A}" destId="{A1C873FF-FC85-4D54-BD3A-DC753C595500}" srcOrd="0" destOrd="0" presId="urn:microsoft.com/office/officeart/2005/8/layout/vList5"/>
    <dgm:cxn modelId="{C23220DE-2A09-4DB5-B599-271238A31BF1}" type="presParOf" srcId="{667319C0-AB53-4A06-BBF8-459F99716B3A}" destId="{49B2BC42-562E-4CAD-AC8A-64C50B52A9D8}" srcOrd="1" destOrd="0" presId="urn:microsoft.com/office/officeart/2005/8/layout/vList5"/>
    <dgm:cxn modelId="{FCB47D67-A956-4573-B9D8-9CAE381F6E1D}" type="presParOf" srcId="{B77224A7-A9CD-4908-88DA-26E036E746CD}" destId="{9931C606-9326-4E19-87CC-D5C4AC73E86C}" srcOrd="1" destOrd="0" presId="urn:microsoft.com/office/officeart/2005/8/layout/vList5"/>
    <dgm:cxn modelId="{71B1B20F-9633-471B-A324-B7E9A50EAB12}" type="presParOf" srcId="{B77224A7-A9CD-4908-88DA-26E036E746CD}" destId="{BE1021B7-6C64-46E2-97A2-0B33398A69D0}" srcOrd="2" destOrd="0" presId="urn:microsoft.com/office/officeart/2005/8/layout/vList5"/>
    <dgm:cxn modelId="{6A5C77A2-F59F-4881-A7BF-8865548DAEB4}" type="presParOf" srcId="{BE1021B7-6C64-46E2-97A2-0B33398A69D0}" destId="{D7FD8272-E5E0-4FB3-A002-47505BE24C4B}" srcOrd="0" destOrd="0" presId="urn:microsoft.com/office/officeart/2005/8/layout/vList5"/>
    <dgm:cxn modelId="{35D3A617-BE8A-4599-91C2-917FF6D84D64}" type="presParOf" srcId="{BE1021B7-6C64-46E2-97A2-0B33398A69D0}" destId="{1EA60908-D57C-44A0-AF02-B6B23F8DAE73}" srcOrd="1" destOrd="0" presId="urn:microsoft.com/office/officeart/2005/8/layout/vList5"/>
    <dgm:cxn modelId="{315E5882-DBD7-42FC-BF35-9F3E47F0F432}" type="presParOf" srcId="{B77224A7-A9CD-4908-88DA-26E036E746CD}" destId="{9E378A49-718A-4262-BE68-EDF1D3B9924C}" srcOrd="3" destOrd="0" presId="urn:microsoft.com/office/officeart/2005/8/layout/vList5"/>
    <dgm:cxn modelId="{2D9D9DC0-EEB0-4028-BDB9-1A3E05225FFA}" type="presParOf" srcId="{B77224A7-A9CD-4908-88DA-26E036E746CD}" destId="{F2DADF60-9FF9-4F58-BA74-F18A26C519C8}" srcOrd="4" destOrd="0" presId="urn:microsoft.com/office/officeart/2005/8/layout/vList5"/>
    <dgm:cxn modelId="{49ED74F9-B626-47F7-9B25-51A5258197A3}" type="presParOf" srcId="{F2DADF60-9FF9-4F58-BA74-F18A26C519C8}" destId="{49FCB66B-2ADB-4D6C-ADBB-207D18000A6C}" srcOrd="0" destOrd="0" presId="urn:microsoft.com/office/officeart/2005/8/layout/vList5"/>
    <dgm:cxn modelId="{CF22BB3D-0CFE-474D-AEB8-A3F888F5F89F}" type="presParOf" srcId="{F2DADF60-9FF9-4F58-BA74-F18A26C519C8}" destId="{D6FD4F4E-9441-41B4-8CF9-0474BA5D6026}" srcOrd="1" destOrd="0" presId="urn:microsoft.com/office/officeart/2005/8/layout/vList5"/>
    <dgm:cxn modelId="{0B53DF60-F072-45FC-BD56-C2402D49AE98}" type="presParOf" srcId="{B77224A7-A9CD-4908-88DA-26E036E746CD}" destId="{ED33895D-F07F-44AE-875D-A64AF12B7F80}" srcOrd="5" destOrd="0" presId="urn:microsoft.com/office/officeart/2005/8/layout/vList5"/>
    <dgm:cxn modelId="{E9C5C14F-0EA4-4426-8388-60DEBFB771F5}" type="presParOf" srcId="{B77224A7-A9CD-4908-88DA-26E036E746CD}" destId="{01226E09-B78E-4803-9039-DA332127AD19}" srcOrd="6" destOrd="0" presId="urn:microsoft.com/office/officeart/2005/8/layout/vList5"/>
    <dgm:cxn modelId="{381C4C37-4785-47E0-BD28-767DF68B5B44}" type="presParOf" srcId="{01226E09-B78E-4803-9039-DA332127AD19}" destId="{189A62E0-3E27-4773-B54D-0E7E13B8F483}" srcOrd="0" destOrd="0" presId="urn:microsoft.com/office/officeart/2005/8/layout/vList5"/>
    <dgm:cxn modelId="{357C221B-4A2B-4589-82D5-360A9B09A827}" type="presParOf" srcId="{01226E09-B78E-4803-9039-DA332127AD19}" destId="{374D15D4-B000-4424-A3DC-89D7270EC751}" srcOrd="1" destOrd="0" presId="urn:microsoft.com/office/officeart/2005/8/layout/vList5"/>
  </dgm:cxnLst>
  <dgm:bg/>
  <dgm:whole/>
</dgm:dataModel>
</file>

<file path=ppt/diagrams/data8.xml><?xml version="1.0" encoding="utf-8"?>
<dgm:dataModel xmlns:dgm="http://schemas.openxmlformats.org/drawingml/2006/diagram" xmlns:a="http://schemas.openxmlformats.org/drawingml/2006/main">
  <dgm:ptLst>
    <dgm:pt modelId="{F04157A4-2161-4791-B9D9-13E02A8795CD}"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zh-CN" altLang="en-US"/>
        </a:p>
      </dgm:t>
    </dgm:pt>
    <dgm:pt modelId="{F27E5533-61E5-4B28-AC8C-6553EBB76A9B}">
      <dgm:prSet phldrT="[文本]"/>
      <dgm:spPr/>
      <dgm:t>
        <a:bodyPr/>
        <a:lstStyle/>
        <a:p>
          <a:r>
            <a:rPr lang="zh-CN" altLang="en-US" dirty="0" smtClean="0"/>
            <a:t>除净损益、其他综合收益和利润分配以外所有者权益的其他变动</a:t>
          </a:r>
          <a:endParaRPr lang="zh-CN" altLang="en-US" dirty="0"/>
        </a:p>
      </dgm:t>
    </dgm:pt>
    <dgm:pt modelId="{5A843CAE-4632-44E2-B52C-A5153B359CD5}" type="parTrans" cxnId="{55A07E73-17A8-4FDD-BDDF-1475D9606A7C}">
      <dgm:prSet/>
      <dgm:spPr/>
      <dgm:t>
        <a:bodyPr/>
        <a:lstStyle/>
        <a:p>
          <a:endParaRPr lang="zh-CN" altLang="en-US"/>
        </a:p>
      </dgm:t>
    </dgm:pt>
    <dgm:pt modelId="{0BED9B45-23BE-4AA3-9291-7BC5B3737E1B}" type="sibTrans" cxnId="{55A07E73-17A8-4FDD-BDDF-1475D9606A7C}">
      <dgm:prSet/>
      <dgm:spPr/>
      <dgm:t>
        <a:bodyPr/>
        <a:lstStyle/>
        <a:p>
          <a:endParaRPr lang="zh-CN" altLang="en-US"/>
        </a:p>
      </dgm:t>
    </dgm:pt>
    <dgm:pt modelId="{958CF3EC-1D5D-4454-B2C9-383B1681289B}">
      <dgm:prSet phldrT="[文本]"/>
      <dgm:spPr/>
      <dgm:t>
        <a:bodyPr/>
        <a:lstStyle/>
        <a:p>
          <a:r>
            <a:rPr lang="en-US" altLang="zh-CN" dirty="0" smtClean="0"/>
            <a:t>1.</a:t>
          </a:r>
          <a:r>
            <a:rPr lang="zh-CN" altLang="en-US" dirty="0" smtClean="0"/>
            <a:t>被投资单位股东捐赠</a:t>
          </a:r>
          <a:endParaRPr lang="zh-CN" altLang="en-US" dirty="0"/>
        </a:p>
      </dgm:t>
    </dgm:pt>
    <dgm:pt modelId="{0EA13AE7-64ED-4763-9A90-FF6E4BA64886}" type="parTrans" cxnId="{82D71508-4EA3-4734-A5BE-D689FCF5BDE0}">
      <dgm:prSet/>
      <dgm:spPr/>
      <dgm:t>
        <a:bodyPr/>
        <a:lstStyle/>
        <a:p>
          <a:endParaRPr lang="zh-CN" altLang="en-US"/>
        </a:p>
      </dgm:t>
    </dgm:pt>
    <dgm:pt modelId="{6BAFF858-C7B5-4732-AAE4-664C6E319B22}" type="sibTrans" cxnId="{82D71508-4EA3-4734-A5BE-D689FCF5BDE0}">
      <dgm:prSet/>
      <dgm:spPr/>
      <dgm:t>
        <a:bodyPr/>
        <a:lstStyle/>
        <a:p>
          <a:endParaRPr lang="zh-CN" altLang="en-US"/>
        </a:p>
      </dgm:t>
    </dgm:pt>
    <dgm:pt modelId="{599DAEB7-47F0-4F28-9732-6B30AC6687E0}">
      <dgm:prSet phldrT="[文本]"/>
      <dgm:spPr/>
      <dgm:t>
        <a:bodyPr/>
        <a:lstStyle/>
        <a:p>
          <a:r>
            <a:rPr lang="en-US" altLang="zh-CN" dirty="0" smtClean="0"/>
            <a:t>2.</a:t>
          </a:r>
          <a:r>
            <a:rPr lang="zh-CN" altLang="en-US" dirty="0" smtClean="0"/>
            <a:t>可转债中权益部分</a:t>
          </a:r>
          <a:endParaRPr lang="zh-CN" altLang="en-US" dirty="0"/>
        </a:p>
      </dgm:t>
    </dgm:pt>
    <dgm:pt modelId="{BC1DDBF4-0246-4313-B0DE-D8A9E09F84A0}" type="parTrans" cxnId="{67AE6F07-8011-4F93-9E98-94A2462FB911}">
      <dgm:prSet/>
      <dgm:spPr/>
      <dgm:t>
        <a:bodyPr/>
        <a:lstStyle/>
        <a:p>
          <a:endParaRPr lang="zh-CN" altLang="en-US"/>
        </a:p>
      </dgm:t>
    </dgm:pt>
    <dgm:pt modelId="{B2645CE5-48D8-4E45-A762-73AFA4C1636E}" type="sibTrans" cxnId="{67AE6F07-8011-4F93-9E98-94A2462FB911}">
      <dgm:prSet/>
      <dgm:spPr/>
      <dgm:t>
        <a:bodyPr/>
        <a:lstStyle/>
        <a:p>
          <a:endParaRPr lang="zh-CN" altLang="en-US"/>
        </a:p>
      </dgm:t>
    </dgm:pt>
    <dgm:pt modelId="{83D0F7FD-B112-4735-8A2D-D00DEDBE8D5B}">
      <dgm:prSet phldrT="[文本]"/>
      <dgm:spPr/>
      <dgm:t>
        <a:bodyPr/>
        <a:lstStyle/>
        <a:p>
          <a:r>
            <a:rPr lang="en-US" altLang="zh-CN" dirty="0" smtClean="0"/>
            <a:t>3.</a:t>
          </a:r>
          <a:r>
            <a:rPr lang="zh-CN" altLang="en-US" dirty="0" smtClean="0"/>
            <a:t>以权益结算的股份支付</a:t>
          </a:r>
          <a:endParaRPr lang="zh-CN" altLang="en-US" dirty="0"/>
        </a:p>
      </dgm:t>
    </dgm:pt>
    <dgm:pt modelId="{8CCC8D5C-7A13-4495-890E-43009102807B}" type="parTrans" cxnId="{A3D6C804-33BA-4A31-A082-B05AA513AC85}">
      <dgm:prSet/>
      <dgm:spPr/>
      <dgm:t>
        <a:bodyPr/>
        <a:lstStyle/>
        <a:p>
          <a:endParaRPr lang="zh-CN" altLang="en-US"/>
        </a:p>
      </dgm:t>
    </dgm:pt>
    <dgm:pt modelId="{78AE7304-3FFD-4EF4-823E-A322F73ED9C8}" type="sibTrans" cxnId="{A3D6C804-33BA-4A31-A082-B05AA513AC85}">
      <dgm:prSet/>
      <dgm:spPr/>
      <dgm:t>
        <a:bodyPr/>
        <a:lstStyle/>
        <a:p>
          <a:endParaRPr lang="zh-CN" altLang="en-US"/>
        </a:p>
      </dgm:t>
    </dgm:pt>
    <dgm:pt modelId="{CC50267F-3127-4EC1-9EEB-8FCA6C065280}">
      <dgm:prSet phldrT="[文本]"/>
      <dgm:spPr/>
      <dgm:t>
        <a:bodyPr/>
        <a:lstStyle/>
        <a:p>
          <a:r>
            <a:rPr lang="en-US" altLang="zh-CN" dirty="0" smtClean="0"/>
            <a:t>4.</a:t>
          </a:r>
          <a:r>
            <a:rPr lang="zh-CN" altLang="en-US" dirty="0" smtClean="0"/>
            <a:t>被动的持股比例变动</a:t>
          </a:r>
          <a:endParaRPr lang="zh-CN" altLang="en-US" dirty="0"/>
        </a:p>
      </dgm:t>
    </dgm:pt>
    <dgm:pt modelId="{5A2E22E6-23C3-4B18-9CC9-D06D07D6A868}" type="parTrans" cxnId="{8AC6CAEC-4BF4-4FA8-8465-5388665D8523}">
      <dgm:prSet/>
      <dgm:spPr/>
      <dgm:t>
        <a:bodyPr/>
        <a:lstStyle/>
        <a:p>
          <a:endParaRPr lang="zh-CN" altLang="en-US"/>
        </a:p>
      </dgm:t>
    </dgm:pt>
    <dgm:pt modelId="{376BD1A3-BCB1-44E8-AB23-65DC3D1EE59C}" type="sibTrans" cxnId="{8AC6CAEC-4BF4-4FA8-8465-5388665D8523}">
      <dgm:prSet/>
      <dgm:spPr/>
      <dgm:t>
        <a:bodyPr/>
        <a:lstStyle/>
        <a:p>
          <a:endParaRPr lang="zh-CN" altLang="en-US"/>
        </a:p>
      </dgm:t>
    </dgm:pt>
    <dgm:pt modelId="{8628744D-A12C-470F-9760-93C9B2056BBE}" type="pres">
      <dgm:prSet presAssocID="{F04157A4-2161-4791-B9D9-13E02A8795CD}" presName="composite" presStyleCnt="0">
        <dgm:presLayoutVars>
          <dgm:chMax val="1"/>
          <dgm:dir/>
          <dgm:resizeHandles val="exact"/>
        </dgm:presLayoutVars>
      </dgm:prSet>
      <dgm:spPr/>
      <dgm:t>
        <a:bodyPr/>
        <a:lstStyle/>
        <a:p>
          <a:endParaRPr lang="zh-CN" altLang="en-US"/>
        </a:p>
      </dgm:t>
    </dgm:pt>
    <dgm:pt modelId="{439AC674-FB2B-426D-8910-E58D575C9FE5}" type="pres">
      <dgm:prSet presAssocID="{F27E5533-61E5-4B28-AC8C-6553EBB76A9B}" presName="roof" presStyleLbl="dkBgShp" presStyleIdx="0" presStyleCnt="2"/>
      <dgm:spPr/>
      <dgm:t>
        <a:bodyPr/>
        <a:lstStyle/>
        <a:p>
          <a:endParaRPr lang="zh-CN" altLang="en-US"/>
        </a:p>
      </dgm:t>
    </dgm:pt>
    <dgm:pt modelId="{6A030DDD-7D2F-499B-B713-55A18AE0828C}" type="pres">
      <dgm:prSet presAssocID="{F27E5533-61E5-4B28-AC8C-6553EBB76A9B}" presName="pillars" presStyleCnt="0"/>
      <dgm:spPr/>
    </dgm:pt>
    <dgm:pt modelId="{74663045-F6ED-4203-BB4E-01A55B39AA2A}" type="pres">
      <dgm:prSet presAssocID="{F27E5533-61E5-4B28-AC8C-6553EBB76A9B}" presName="pillar1" presStyleLbl="node1" presStyleIdx="0" presStyleCnt="4">
        <dgm:presLayoutVars>
          <dgm:bulletEnabled val="1"/>
        </dgm:presLayoutVars>
      </dgm:prSet>
      <dgm:spPr/>
      <dgm:t>
        <a:bodyPr/>
        <a:lstStyle/>
        <a:p>
          <a:endParaRPr lang="zh-CN" altLang="en-US"/>
        </a:p>
      </dgm:t>
    </dgm:pt>
    <dgm:pt modelId="{A84EB42A-C63C-4938-AADE-486D65881DD3}" type="pres">
      <dgm:prSet presAssocID="{599DAEB7-47F0-4F28-9732-6B30AC6687E0}" presName="pillarX" presStyleLbl="node1" presStyleIdx="1" presStyleCnt="4">
        <dgm:presLayoutVars>
          <dgm:bulletEnabled val="1"/>
        </dgm:presLayoutVars>
      </dgm:prSet>
      <dgm:spPr/>
      <dgm:t>
        <a:bodyPr/>
        <a:lstStyle/>
        <a:p>
          <a:endParaRPr lang="zh-CN" altLang="en-US"/>
        </a:p>
      </dgm:t>
    </dgm:pt>
    <dgm:pt modelId="{4C66535A-E41F-429A-B801-A52F919FF5FE}" type="pres">
      <dgm:prSet presAssocID="{83D0F7FD-B112-4735-8A2D-D00DEDBE8D5B}" presName="pillarX" presStyleLbl="node1" presStyleIdx="2" presStyleCnt="4">
        <dgm:presLayoutVars>
          <dgm:bulletEnabled val="1"/>
        </dgm:presLayoutVars>
      </dgm:prSet>
      <dgm:spPr/>
      <dgm:t>
        <a:bodyPr/>
        <a:lstStyle/>
        <a:p>
          <a:endParaRPr lang="zh-CN" altLang="en-US"/>
        </a:p>
      </dgm:t>
    </dgm:pt>
    <dgm:pt modelId="{88542538-D43F-4DA8-ACAA-82AA9411EC62}" type="pres">
      <dgm:prSet presAssocID="{CC50267F-3127-4EC1-9EEB-8FCA6C065280}" presName="pillarX" presStyleLbl="node1" presStyleIdx="3" presStyleCnt="4">
        <dgm:presLayoutVars>
          <dgm:bulletEnabled val="1"/>
        </dgm:presLayoutVars>
      </dgm:prSet>
      <dgm:spPr/>
      <dgm:t>
        <a:bodyPr/>
        <a:lstStyle/>
        <a:p>
          <a:endParaRPr lang="zh-CN" altLang="en-US"/>
        </a:p>
      </dgm:t>
    </dgm:pt>
    <dgm:pt modelId="{1CE5CD01-AFB3-4B88-AFF4-AD45C6BE639D}" type="pres">
      <dgm:prSet presAssocID="{F27E5533-61E5-4B28-AC8C-6553EBB76A9B}" presName="base" presStyleLbl="dkBgShp" presStyleIdx="1" presStyleCnt="2"/>
      <dgm:spPr/>
    </dgm:pt>
  </dgm:ptLst>
  <dgm:cxnLst>
    <dgm:cxn modelId="{632705CD-D45D-4AFF-8503-873F538D82AB}" type="presOf" srcId="{F04157A4-2161-4791-B9D9-13E02A8795CD}" destId="{8628744D-A12C-470F-9760-93C9B2056BBE}" srcOrd="0" destOrd="0" presId="urn:microsoft.com/office/officeart/2005/8/layout/hList3"/>
    <dgm:cxn modelId="{8AC6CAEC-4BF4-4FA8-8465-5388665D8523}" srcId="{F27E5533-61E5-4B28-AC8C-6553EBB76A9B}" destId="{CC50267F-3127-4EC1-9EEB-8FCA6C065280}" srcOrd="3" destOrd="0" parTransId="{5A2E22E6-23C3-4B18-9CC9-D06D07D6A868}" sibTransId="{376BD1A3-BCB1-44E8-AB23-65DC3D1EE59C}"/>
    <dgm:cxn modelId="{80EBEA36-305E-400F-AFDA-FCC6A2E696B3}" type="presOf" srcId="{958CF3EC-1D5D-4454-B2C9-383B1681289B}" destId="{74663045-F6ED-4203-BB4E-01A55B39AA2A}" srcOrd="0" destOrd="0" presId="urn:microsoft.com/office/officeart/2005/8/layout/hList3"/>
    <dgm:cxn modelId="{A85DB3A8-3517-4938-8546-C4F70DC2D909}" type="presOf" srcId="{F27E5533-61E5-4B28-AC8C-6553EBB76A9B}" destId="{439AC674-FB2B-426D-8910-E58D575C9FE5}" srcOrd="0" destOrd="0" presId="urn:microsoft.com/office/officeart/2005/8/layout/hList3"/>
    <dgm:cxn modelId="{A3D6C804-33BA-4A31-A082-B05AA513AC85}" srcId="{F27E5533-61E5-4B28-AC8C-6553EBB76A9B}" destId="{83D0F7FD-B112-4735-8A2D-D00DEDBE8D5B}" srcOrd="2" destOrd="0" parTransId="{8CCC8D5C-7A13-4495-890E-43009102807B}" sibTransId="{78AE7304-3FFD-4EF4-823E-A322F73ED9C8}"/>
    <dgm:cxn modelId="{B1003132-00AB-4788-BC87-4057FBDEB6E7}" type="presOf" srcId="{CC50267F-3127-4EC1-9EEB-8FCA6C065280}" destId="{88542538-D43F-4DA8-ACAA-82AA9411EC62}" srcOrd="0" destOrd="0" presId="urn:microsoft.com/office/officeart/2005/8/layout/hList3"/>
    <dgm:cxn modelId="{881E5923-C182-4B43-9DA8-78F63D455921}" type="presOf" srcId="{599DAEB7-47F0-4F28-9732-6B30AC6687E0}" destId="{A84EB42A-C63C-4938-AADE-486D65881DD3}" srcOrd="0" destOrd="0" presId="urn:microsoft.com/office/officeart/2005/8/layout/hList3"/>
    <dgm:cxn modelId="{A708D4FC-D4FB-4D99-A446-504E3D4816AE}" type="presOf" srcId="{83D0F7FD-B112-4735-8A2D-D00DEDBE8D5B}" destId="{4C66535A-E41F-429A-B801-A52F919FF5FE}" srcOrd="0" destOrd="0" presId="urn:microsoft.com/office/officeart/2005/8/layout/hList3"/>
    <dgm:cxn modelId="{67AE6F07-8011-4F93-9E98-94A2462FB911}" srcId="{F27E5533-61E5-4B28-AC8C-6553EBB76A9B}" destId="{599DAEB7-47F0-4F28-9732-6B30AC6687E0}" srcOrd="1" destOrd="0" parTransId="{BC1DDBF4-0246-4313-B0DE-D8A9E09F84A0}" sibTransId="{B2645CE5-48D8-4E45-A762-73AFA4C1636E}"/>
    <dgm:cxn modelId="{82D71508-4EA3-4734-A5BE-D689FCF5BDE0}" srcId="{F27E5533-61E5-4B28-AC8C-6553EBB76A9B}" destId="{958CF3EC-1D5D-4454-B2C9-383B1681289B}" srcOrd="0" destOrd="0" parTransId="{0EA13AE7-64ED-4763-9A90-FF6E4BA64886}" sibTransId="{6BAFF858-C7B5-4732-AAE4-664C6E319B22}"/>
    <dgm:cxn modelId="{55A07E73-17A8-4FDD-BDDF-1475D9606A7C}" srcId="{F04157A4-2161-4791-B9D9-13E02A8795CD}" destId="{F27E5533-61E5-4B28-AC8C-6553EBB76A9B}" srcOrd="0" destOrd="0" parTransId="{5A843CAE-4632-44E2-B52C-A5153B359CD5}" sibTransId="{0BED9B45-23BE-4AA3-9291-7BC5B3737E1B}"/>
    <dgm:cxn modelId="{A1FE980D-AB42-4D91-B933-98CB16511F48}" type="presParOf" srcId="{8628744D-A12C-470F-9760-93C9B2056BBE}" destId="{439AC674-FB2B-426D-8910-E58D575C9FE5}" srcOrd="0" destOrd="0" presId="urn:microsoft.com/office/officeart/2005/8/layout/hList3"/>
    <dgm:cxn modelId="{90E82911-CE0D-4BD5-81C8-F5430B080E83}" type="presParOf" srcId="{8628744D-A12C-470F-9760-93C9B2056BBE}" destId="{6A030DDD-7D2F-499B-B713-55A18AE0828C}" srcOrd="1" destOrd="0" presId="urn:microsoft.com/office/officeart/2005/8/layout/hList3"/>
    <dgm:cxn modelId="{64A4C772-70EE-42AE-AE72-5D38C108BD23}" type="presParOf" srcId="{6A030DDD-7D2F-499B-B713-55A18AE0828C}" destId="{74663045-F6ED-4203-BB4E-01A55B39AA2A}" srcOrd="0" destOrd="0" presId="urn:microsoft.com/office/officeart/2005/8/layout/hList3"/>
    <dgm:cxn modelId="{432389E0-4AB4-467B-869F-BF6AEB8B4635}" type="presParOf" srcId="{6A030DDD-7D2F-499B-B713-55A18AE0828C}" destId="{A84EB42A-C63C-4938-AADE-486D65881DD3}" srcOrd="1" destOrd="0" presId="urn:microsoft.com/office/officeart/2005/8/layout/hList3"/>
    <dgm:cxn modelId="{3F83EC9B-CFE2-44FA-9DC6-211C16062DA2}" type="presParOf" srcId="{6A030DDD-7D2F-499B-B713-55A18AE0828C}" destId="{4C66535A-E41F-429A-B801-A52F919FF5FE}" srcOrd="2" destOrd="0" presId="urn:microsoft.com/office/officeart/2005/8/layout/hList3"/>
    <dgm:cxn modelId="{995CCB67-6482-42F2-96FB-A0D922693D9F}" type="presParOf" srcId="{6A030DDD-7D2F-499B-B713-55A18AE0828C}" destId="{88542538-D43F-4DA8-ACAA-82AA9411EC62}" srcOrd="3" destOrd="0" presId="urn:microsoft.com/office/officeart/2005/8/layout/hList3"/>
    <dgm:cxn modelId="{1E0E4B2D-1D78-4868-82F7-04A6E10744D3}" type="presParOf" srcId="{8628744D-A12C-470F-9760-93C9B2056BBE}" destId="{1CE5CD01-AFB3-4B88-AFF4-AD45C6BE639D}" srcOrd="2" destOrd="0" presId="urn:microsoft.com/office/officeart/2005/8/layout/hList3"/>
  </dgm:cxnLst>
  <dgm:bg/>
  <dgm:whole/>
</dgm:dataModel>
</file>

<file path=ppt/diagrams/data9.xml><?xml version="1.0" encoding="utf-8"?>
<dgm:dataModel xmlns:dgm="http://schemas.openxmlformats.org/drawingml/2006/diagram" xmlns:a="http://schemas.openxmlformats.org/drawingml/2006/main">
  <dgm:ptLst>
    <dgm:pt modelId="{C1002980-F00F-48EE-9F07-8D7CAD14A8A8}"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zh-CN" altLang="en-US"/>
        </a:p>
      </dgm:t>
    </dgm:pt>
    <dgm:pt modelId="{98D446D3-0E71-42FC-AE6E-D403C797F0F6}">
      <dgm:prSet phldrT="[文本]"/>
      <dgm:spPr/>
      <dgm:t>
        <a:bodyPr/>
        <a:lstStyle/>
        <a:p>
          <a:r>
            <a:rPr lang="zh-CN" altLang="en-US" dirty="0" smtClean="0"/>
            <a:t>职工薪酬的范围</a:t>
          </a:r>
          <a:endParaRPr lang="zh-CN" altLang="en-US" dirty="0"/>
        </a:p>
      </dgm:t>
    </dgm:pt>
    <dgm:pt modelId="{ACB87BA1-F437-4E65-A6AC-562CA029DC50}" type="parTrans" cxnId="{4B88F887-D079-4226-A381-F45D824DE26E}">
      <dgm:prSet/>
      <dgm:spPr/>
      <dgm:t>
        <a:bodyPr/>
        <a:lstStyle/>
        <a:p>
          <a:endParaRPr lang="zh-CN" altLang="en-US"/>
        </a:p>
      </dgm:t>
    </dgm:pt>
    <dgm:pt modelId="{A50994CC-2C01-4AC3-BCFA-DA49EE794363}" type="sibTrans" cxnId="{4B88F887-D079-4226-A381-F45D824DE26E}">
      <dgm:prSet/>
      <dgm:spPr/>
      <dgm:t>
        <a:bodyPr/>
        <a:lstStyle/>
        <a:p>
          <a:endParaRPr lang="zh-CN" altLang="en-US"/>
        </a:p>
      </dgm:t>
    </dgm:pt>
    <dgm:pt modelId="{E7C176EE-7B6D-49C2-80EC-9D1AD7E2D8AB}">
      <dgm:prSet phldrT="[文本]"/>
      <dgm:spPr/>
      <dgm:t>
        <a:bodyPr/>
        <a:lstStyle/>
        <a:p>
          <a:r>
            <a:rPr lang="en-US" altLang="zh-CN" dirty="0" smtClean="0"/>
            <a:t>1.</a:t>
          </a:r>
          <a:r>
            <a:rPr lang="zh-CN" altLang="en-US" dirty="0" smtClean="0"/>
            <a:t>短期薪酬</a:t>
          </a:r>
          <a:endParaRPr lang="zh-CN" altLang="en-US" dirty="0"/>
        </a:p>
      </dgm:t>
    </dgm:pt>
    <dgm:pt modelId="{C51BA53F-8120-4159-863B-7EFB738827D7}" type="parTrans" cxnId="{EF8C322B-6B26-4728-B055-C6F5D13BFFA9}">
      <dgm:prSet/>
      <dgm:spPr/>
      <dgm:t>
        <a:bodyPr/>
        <a:lstStyle/>
        <a:p>
          <a:endParaRPr lang="zh-CN" altLang="en-US"/>
        </a:p>
      </dgm:t>
    </dgm:pt>
    <dgm:pt modelId="{5BF33657-D6D8-4B82-AA7C-9149788DB6E7}" type="sibTrans" cxnId="{EF8C322B-6B26-4728-B055-C6F5D13BFFA9}">
      <dgm:prSet/>
      <dgm:spPr/>
      <dgm:t>
        <a:bodyPr/>
        <a:lstStyle/>
        <a:p>
          <a:endParaRPr lang="zh-CN" altLang="en-US"/>
        </a:p>
      </dgm:t>
    </dgm:pt>
    <dgm:pt modelId="{0AC1A86E-5BB4-4CEC-93ED-727C318CC8AC}">
      <dgm:prSet phldrT="[文本]"/>
      <dgm:spPr/>
      <dgm:t>
        <a:bodyPr/>
        <a:lstStyle/>
        <a:p>
          <a:r>
            <a:rPr lang="en-US" altLang="zh-CN" dirty="0" smtClean="0"/>
            <a:t>2.</a:t>
          </a:r>
          <a:r>
            <a:rPr lang="zh-CN" altLang="en-US" dirty="0" smtClean="0"/>
            <a:t>离职后福利</a:t>
          </a:r>
          <a:endParaRPr lang="zh-CN" altLang="en-US" dirty="0"/>
        </a:p>
      </dgm:t>
    </dgm:pt>
    <dgm:pt modelId="{43A8D1EB-6470-46E0-81A8-E239C1F5362C}" type="parTrans" cxnId="{C9294701-63F4-40B2-851E-E24184790DB3}">
      <dgm:prSet/>
      <dgm:spPr/>
      <dgm:t>
        <a:bodyPr/>
        <a:lstStyle/>
        <a:p>
          <a:endParaRPr lang="zh-CN" altLang="en-US"/>
        </a:p>
      </dgm:t>
    </dgm:pt>
    <dgm:pt modelId="{4C071CA0-F4D6-46D3-A97E-1F54714A5E52}" type="sibTrans" cxnId="{C9294701-63F4-40B2-851E-E24184790DB3}">
      <dgm:prSet/>
      <dgm:spPr/>
      <dgm:t>
        <a:bodyPr/>
        <a:lstStyle/>
        <a:p>
          <a:endParaRPr lang="zh-CN" altLang="en-US"/>
        </a:p>
      </dgm:t>
    </dgm:pt>
    <dgm:pt modelId="{44FCB498-B250-4B06-8D26-E251C44A454F}">
      <dgm:prSet phldrT="[文本]"/>
      <dgm:spPr/>
      <dgm:t>
        <a:bodyPr/>
        <a:lstStyle/>
        <a:p>
          <a:r>
            <a:rPr lang="en-US" altLang="zh-CN" dirty="0" smtClean="0"/>
            <a:t>3.</a:t>
          </a:r>
          <a:r>
            <a:rPr lang="zh-CN" altLang="en-US" dirty="0" smtClean="0"/>
            <a:t>辞退福利</a:t>
          </a:r>
          <a:endParaRPr lang="zh-CN" altLang="en-US" dirty="0"/>
        </a:p>
      </dgm:t>
    </dgm:pt>
    <dgm:pt modelId="{DB66DA89-E6E6-4930-8607-473E2A83D3CC}" type="parTrans" cxnId="{5530370D-BB80-43C0-8042-D1D2B5DC3348}">
      <dgm:prSet/>
      <dgm:spPr/>
      <dgm:t>
        <a:bodyPr/>
        <a:lstStyle/>
        <a:p>
          <a:endParaRPr lang="zh-CN" altLang="en-US"/>
        </a:p>
      </dgm:t>
    </dgm:pt>
    <dgm:pt modelId="{C2C0A669-771C-4776-B754-DB1F7DE771B6}" type="sibTrans" cxnId="{5530370D-BB80-43C0-8042-D1D2B5DC3348}">
      <dgm:prSet/>
      <dgm:spPr/>
      <dgm:t>
        <a:bodyPr/>
        <a:lstStyle/>
        <a:p>
          <a:endParaRPr lang="zh-CN" altLang="en-US"/>
        </a:p>
      </dgm:t>
    </dgm:pt>
    <dgm:pt modelId="{AA44FB19-FE58-4FFD-BB33-2216AEC359A5}">
      <dgm:prSet phldrT="[文本]"/>
      <dgm:spPr/>
      <dgm:t>
        <a:bodyPr/>
        <a:lstStyle/>
        <a:p>
          <a:r>
            <a:rPr lang="en-US" altLang="zh-CN" dirty="0" smtClean="0"/>
            <a:t>4</a:t>
          </a:r>
          <a:r>
            <a:rPr lang="zh-CN" altLang="en-US" dirty="0" smtClean="0"/>
            <a:t>其他长期职工福利</a:t>
          </a:r>
          <a:endParaRPr lang="zh-CN" altLang="en-US" dirty="0"/>
        </a:p>
      </dgm:t>
    </dgm:pt>
    <dgm:pt modelId="{DFD10C82-C74F-457D-A152-4AA89AAA02E0}" type="parTrans" cxnId="{41A01A37-45E8-44BE-B6FF-53F9883F84D7}">
      <dgm:prSet/>
      <dgm:spPr/>
      <dgm:t>
        <a:bodyPr/>
        <a:lstStyle/>
        <a:p>
          <a:endParaRPr lang="zh-CN" altLang="en-US"/>
        </a:p>
      </dgm:t>
    </dgm:pt>
    <dgm:pt modelId="{696C2EE8-6046-4B38-9D36-34927C463B68}" type="sibTrans" cxnId="{41A01A37-45E8-44BE-B6FF-53F9883F84D7}">
      <dgm:prSet/>
      <dgm:spPr/>
      <dgm:t>
        <a:bodyPr/>
        <a:lstStyle/>
        <a:p>
          <a:endParaRPr lang="zh-CN" altLang="en-US"/>
        </a:p>
      </dgm:t>
    </dgm:pt>
    <dgm:pt modelId="{4C1123CF-14CE-4C3A-98DF-01C63916A8F6}" type="pres">
      <dgm:prSet presAssocID="{C1002980-F00F-48EE-9F07-8D7CAD14A8A8}" presName="composite" presStyleCnt="0">
        <dgm:presLayoutVars>
          <dgm:chMax val="1"/>
          <dgm:dir/>
          <dgm:resizeHandles val="exact"/>
        </dgm:presLayoutVars>
      </dgm:prSet>
      <dgm:spPr/>
      <dgm:t>
        <a:bodyPr/>
        <a:lstStyle/>
        <a:p>
          <a:endParaRPr lang="zh-CN" altLang="en-US"/>
        </a:p>
      </dgm:t>
    </dgm:pt>
    <dgm:pt modelId="{1B80F588-9666-44F0-9491-21CC5534BA2C}" type="pres">
      <dgm:prSet presAssocID="{98D446D3-0E71-42FC-AE6E-D403C797F0F6}" presName="roof" presStyleLbl="dkBgShp" presStyleIdx="0" presStyleCnt="2"/>
      <dgm:spPr/>
      <dgm:t>
        <a:bodyPr/>
        <a:lstStyle/>
        <a:p>
          <a:endParaRPr lang="zh-CN" altLang="en-US"/>
        </a:p>
      </dgm:t>
    </dgm:pt>
    <dgm:pt modelId="{8E0F8FCC-B31B-446D-89FF-C6AAE01EAF33}" type="pres">
      <dgm:prSet presAssocID="{98D446D3-0E71-42FC-AE6E-D403C797F0F6}" presName="pillars" presStyleCnt="0"/>
      <dgm:spPr/>
    </dgm:pt>
    <dgm:pt modelId="{E809E0C1-647D-44D2-8635-75A5A97F23D1}" type="pres">
      <dgm:prSet presAssocID="{98D446D3-0E71-42FC-AE6E-D403C797F0F6}" presName="pillar1" presStyleLbl="node1" presStyleIdx="0" presStyleCnt="4">
        <dgm:presLayoutVars>
          <dgm:bulletEnabled val="1"/>
        </dgm:presLayoutVars>
      </dgm:prSet>
      <dgm:spPr/>
      <dgm:t>
        <a:bodyPr/>
        <a:lstStyle/>
        <a:p>
          <a:endParaRPr lang="zh-CN" altLang="en-US"/>
        </a:p>
      </dgm:t>
    </dgm:pt>
    <dgm:pt modelId="{EB4D3C21-789F-4286-96B0-60EA7479E0E5}" type="pres">
      <dgm:prSet presAssocID="{0AC1A86E-5BB4-4CEC-93ED-727C318CC8AC}" presName="pillarX" presStyleLbl="node1" presStyleIdx="1" presStyleCnt="4">
        <dgm:presLayoutVars>
          <dgm:bulletEnabled val="1"/>
        </dgm:presLayoutVars>
      </dgm:prSet>
      <dgm:spPr/>
      <dgm:t>
        <a:bodyPr/>
        <a:lstStyle/>
        <a:p>
          <a:endParaRPr lang="zh-CN" altLang="en-US"/>
        </a:p>
      </dgm:t>
    </dgm:pt>
    <dgm:pt modelId="{E9E9E66B-55FA-475D-A9EA-12DFE5489154}" type="pres">
      <dgm:prSet presAssocID="{44FCB498-B250-4B06-8D26-E251C44A454F}" presName="pillarX" presStyleLbl="node1" presStyleIdx="2" presStyleCnt="4">
        <dgm:presLayoutVars>
          <dgm:bulletEnabled val="1"/>
        </dgm:presLayoutVars>
      </dgm:prSet>
      <dgm:spPr/>
      <dgm:t>
        <a:bodyPr/>
        <a:lstStyle/>
        <a:p>
          <a:endParaRPr lang="zh-CN" altLang="en-US"/>
        </a:p>
      </dgm:t>
    </dgm:pt>
    <dgm:pt modelId="{9E5FE870-3D39-4DAF-9A99-81C4441F8A68}" type="pres">
      <dgm:prSet presAssocID="{AA44FB19-FE58-4FFD-BB33-2216AEC359A5}" presName="pillarX" presStyleLbl="node1" presStyleIdx="3" presStyleCnt="4">
        <dgm:presLayoutVars>
          <dgm:bulletEnabled val="1"/>
        </dgm:presLayoutVars>
      </dgm:prSet>
      <dgm:spPr/>
      <dgm:t>
        <a:bodyPr/>
        <a:lstStyle/>
        <a:p>
          <a:endParaRPr lang="zh-CN" altLang="en-US"/>
        </a:p>
      </dgm:t>
    </dgm:pt>
    <dgm:pt modelId="{D0283FDE-C168-444A-8A68-101E76948ACE}" type="pres">
      <dgm:prSet presAssocID="{98D446D3-0E71-42FC-AE6E-D403C797F0F6}" presName="base" presStyleLbl="dkBgShp" presStyleIdx="1" presStyleCnt="2"/>
      <dgm:spPr/>
    </dgm:pt>
  </dgm:ptLst>
  <dgm:cxnLst>
    <dgm:cxn modelId="{AA57288F-0FB3-491B-B488-7EE2A42F516E}" type="presOf" srcId="{44FCB498-B250-4B06-8D26-E251C44A454F}" destId="{E9E9E66B-55FA-475D-A9EA-12DFE5489154}" srcOrd="0" destOrd="0" presId="urn:microsoft.com/office/officeart/2005/8/layout/hList3"/>
    <dgm:cxn modelId="{408AACF4-AFB7-4AFD-87FD-7B8D05C016F3}" type="presOf" srcId="{C1002980-F00F-48EE-9F07-8D7CAD14A8A8}" destId="{4C1123CF-14CE-4C3A-98DF-01C63916A8F6}" srcOrd="0" destOrd="0" presId="urn:microsoft.com/office/officeart/2005/8/layout/hList3"/>
    <dgm:cxn modelId="{C9294701-63F4-40B2-851E-E24184790DB3}" srcId="{98D446D3-0E71-42FC-AE6E-D403C797F0F6}" destId="{0AC1A86E-5BB4-4CEC-93ED-727C318CC8AC}" srcOrd="1" destOrd="0" parTransId="{43A8D1EB-6470-46E0-81A8-E239C1F5362C}" sibTransId="{4C071CA0-F4D6-46D3-A97E-1F54714A5E52}"/>
    <dgm:cxn modelId="{5530370D-BB80-43C0-8042-D1D2B5DC3348}" srcId="{98D446D3-0E71-42FC-AE6E-D403C797F0F6}" destId="{44FCB498-B250-4B06-8D26-E251C44A454F}" srcOrd="2" destOrd="0" parTransId="{DB66DA89-E6E6-4930-8607-473E2A83D3CC}" sibTransId="{C2C0A669-771C-4776-B754-DB1F7DE771B6}"/>
    <dgm:cxn modelId="{4B88F887-D079-4226-A381-F45D824DE26E}" srcId="{C1002980-F00F-48EE-9F07-8D7CAD14A8A8}" destId="{98D446D3-0E71-42FC-AE6E-D403C797F0F6}" srcOrd="0" destOrd="0" parTransId="{ACB87BA1-F437-4E65-A6AC-562CA029DC50}" sibTransId="{A50994CC-2C01-4AC3-BCFA-DA49EE794363}"/>
    <dgm:cxn modelId="{C64BF166-224F-436C-8AA8-170AB25A5D05}" type="presOf" srcId="{AA44FB19-FE58-4FFD-BB33-2216AEC359A5}" destId="{9E5FE870-3D39-4DAF-9A99-81C4441F8A68}" srcOrd="0" destOrd="0" presId="urn:microsoft.com/office/officeart/2005/8/layout/hList3"/>
    <dgm:cxn modelId="{41A01A37-45E8-44BE-B6FF-53F9883F84D7}" srcId="{98D446D3-0E71-42FC-AE6E-D403C797F0F6}" destId="{AA44FB19-FE58-4FFD-BB33-2216AEC359A5}" srcOrd="3" destOrd="0" parTransId="{DFD10C82-C74F-457D-A152-4AA89AAA02E0}" sibTransId="{696C2EE8-6046-4B38-9D36-34927C463B68}"/>
    <dgm:cxn modelId="{A55CB8E6-CE3A-4BA9-A3E2-041372EB1A5C}" type="presOf" srcId="{0AC1A86E-5BB4-4CEC-93ED-727C318CC8AC}" destId="{EB4D3C21-789F-4286-96B0-60EA7479E0E5}" srcOrd="0" destOrd="0" presId="urn:microsoft.com/office/officeart/2005/8/layout/hList3"/>
    <dgm:cxn modelId="{EF8C322B-6B26-4728-B055-C6F5D13BFFA9}" srcId="{98D446D3-0E71-42FC-AE6E-D403C797F0F6}" destId="{E7C176EE-7B6D-49C2-80EC-9D1AD7E2D8AB}" srcOrd="0" destOrd="0" parTransId="{C51BA53F-8120-4159-863B-7EFB738827D7}" sibTransId="{5BF33657-D6D8-4B82-AA7C-9149788DB6E7}"/>
    <dgm:cxn modelId="{E0109042-B25F-471D-9252-A783DBC21B9F}" type="presOf" srcId="{98D446D3-0E71-42FC-AE6E-D403C797F0F6}" destId="{1B80F588-9666-44F0-9491-21CC5534BA2C}" srcOrd="0" destOrd="0" presId="urn:microsoft.com/office/officeart/2005/8/layout/hList3"/>
    <dgm:cxn modelId="{D0C74022-BFC0-4E6F-B8D1-7495C5B4A71D}" type="presOf" srcId="{E7C176EE-7B6D-49C2-80EC-9D1AD7E2D8AB}" destId="{E809E0C1-647D-44D2-8635-75A5A97F23D1}" srcOrd="0" destOrd="0" presId="urn:microsoft.com/office/officeart/2005/8/layout/hList3"/>
    <dgm:cxn modelId="{04D89C78-E206-4DA6-9337-EC04BECC3237}" type="presParOf" srcId="{4C1123CF-14CE-4C3A-98DF-01C63916A8F6}" destId="{1B80F588-9666-44F0-9491-21CC5534BA2C}" srcOrd="0" destOrd="0" presId="urn:microsoft.com/office/officeart/2005/8/layout/hList3"/>
    <dgm:cxn modelId="{BA7F1A81-D288-40BD-A0AB-C328EF4594A1}" type="presParOf" srcId="{4C1123CF-14CE-4C3A-98DF-01C63916A8F6}" destId="{8E0F8FCC-B31B-446D-89FF-C6AAE01EAF33}" srcOrd="1" destOrd="0" presId="urn:microsoft.com/office/officeart/2005/8/layout/hList3"/>
    <dgm:cxn modelId="{13DD5008-EF90-44EE-A2F7-78991E2E81F2}" type="presParOf" srcId="{8E0F8FCC-B31B-446D-89FF-C6AAE01EAF33}" destId="{E809E0C1-647D-44D2-8635-75A5A97F23D1}" srcOrd="0" destOrd="0" presId="urn:microsoft.com/office/officeart/2005/8/layout/hList3"/>
    <dgm:cxn modelId="{8564E999-CAEF-4522-AEED-FDC0782E08D8}" type="presParOf" srcId="{8E0F8FCC-B31B-446D-89FF-C6AAE01EAF33}" destId="{EB4D3C21-789F-4286-96B0-60EA7479E0E5}" srcOrd="1" destOrd="0" presId="urn:microsoft.com/office/officeart/2005/8/layout/hList3"/>
    <dgm:cxn modelId="{5B9D8C26-03DE-4D7E-8FAC-CE81AC9AA734}" type="presParOf" srcId="{8E0F8FCC-B31B-446D-89FF-C6AAE01EAF33}" destId="{E9E9E66B-55FA-475D-A9EA-12DFE5489154}" srcOrd="2" destOrd="0" presId="urn:microsoft.com/office/officeart/2005/8/layout/hList3"/>
    <dgm:cxn modelId="{127BC1BE-141E-4FF9-8F2B-D9B0744303B7}" type="presParOf" srcId="{8E0F8FCC-B31B-446D-89FF-C6AAE01EAF33}" destId="{9E5FE870-3D39-4DAF-9A99-81C4441F8A68}" srcOrd="3" destOrd="0" presId="urn:microsoft.com/office/officeart/2005/8/layout/hList3"/>
    <dgm:cxn modelId="{D3913FB1-104E-47B6-AAB4-63D28AF9DC07}" type="presParOf" srcId="{4C1123CF-14CE-4C3A-98DF-01C63916A8F6}" destId="{D0283FDE-C168-444A-8A68-101E76948ACE}" srcOrd="2" destOrd="0" presId="urn:microsoft.com/office/officeart/2005/8/layout/hList3"/>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8" name="标题 7"/>
          <p:cNvSpPr>
            <a:spLocks noGrp="1"/>
          </p:cNvSpPr>
          <p:nvPr>
            <p:ph type="ctrTitle"/>
          </p:nvPr>
        </p:nvSpPr>
        <p:spPr>
          <a:xfrm>
            <a:off x="2286000" y="3124200"/>
            <a:ext cx="6172200" cy="1894362"/>
          </a:xfrm>
        </p:spPr>
        <p:txBody>
          <a:bodyPr/>
          <a:lstStyle>
            <a:lvl1pPr>
              <a:defRPr b="1"/>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bwMode="auto">
          <a:xfrm rot="5400000">
            <a:off x="7764621" y="1174097"/>
            <a:ext cx="2286000" cy="381000"/>
          </a:xfrm>
        </p:spPr>
        <p:txBody>
          <a:bodyPr/>
          <a:lstStyle/>
          <a:p>
            <a:fld id="{1EB4205C-7366-4407-AD3F-FA07D3FEA856}" type="datetimeFigureOut">
              <a:rPr lang="zh-CN" altLang="en-US" smtClean="0"/>
              <a:pPr/>
              <a:t>2014-12-2</a:t>
            </a:fld>
            <a:endParaRPr lang="zh-CN" altLang="en-US"/>
          </a:p>
        </p:txBody>
      </p:sp>
      <p:sp>
        <p:nvSpPr>
          <p:cNvPr id="17" name="页脚占位符 16"/>
          <p:cNvSpPr>
            <a:spLocks noGrp="1"/>
          </p:cNvSpPr>
          <p:nvPr>
            <p:ph type="ftr" sz="quarter" idx="11"/>
          </p:nvPr>
        </p:nvSpPr>
        <p:spPr bwMode="auto">
          <a:xfrm rot="5400000">
            <a:off x="7077269" y="4181669"/>
            <a:ext cx="3657600" cy="384048"/>
          </a:xfrm>
        </p:spPr>
        <p:txBody>
          <a:bodyPr/>
          <a:lstStyle/>
          <a:p>
            <a:endParaRPr lang="zh-CN" altLang="en-US"/>
          </a:p>
        </p:txBody>
      </p:sp>
      <p:sp>
        <p:nvSpPr>
          <p:cNvPr id="10" name="矩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矩形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矩形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接连接符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直接连接符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直接连接符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接连接符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直接连接符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矩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椭圆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椭圆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椭圆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椭圆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椭圆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灯片编号占位符 28"/>
          <p:cNvSpPr>
            <a:spLocks noGrp="1"/>
          </p:cNvSpPr>
          <p:nvPr>
            <p:ph type="sldNum" sz="quarter" idx="12"/>
          </p:nvPr>
        </p:nvSpPr>
        <p:spPr bwMode="auto">
          <a:xfrm>
            <a:off x="1325544" y="4928702"/>
            <a:ext cx="609600" cy="517524"/>
          </a:xfrm>
        </p:spPr>
        <p:txBody>
          <a:bodyPr/>
          <a:lstStyle/>
          <a:p>
            <a:fld id="{FCCA3376-8652-4A6B-BAAA-24A0AB08F18E}" type="slidenum">
              <a:rPr lang="zh-CN" altLang="en-US" smtClean="0"/>
              <a:pPr/>
              <a:t>‹#›</a:t>
            </a:fld>
            <a:endParaRPr lang="zh-CN" altLang="en-US"/>
          </a:p>
        </p:txBody>
      </p:sp>
    </p:spTree>
  </p:cSld>
  <p:clrMapOvr>
    <a:masterClrMapping/>
  </p:clrMapOvr>
  <p:transition spd="med">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1EB4205C-7366-4407-AD3F-FA07D3FEA856}" type="datetimeFigureOut">
              <a:rPr lang="zh-CN" altLang="en-US" smtClean="0"/>
              <a:pPr/>
              <a:t>2014-12-2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CA3376-8652-4A6B-BAAA-24A0AB08F18E}" type="slidenum">
              <a:rPr lang="zh-CN" altLang="en-US" smtClean="0"/>
              <a:pPr/>
              <a:t>‹#›</a:t>
            </a:fld>
            <a:endParaRPr lang="zh-CN" altLang="en-US"/>
          </a:p>
        </p:txBody>
      </p:sp>
    </p:spTree>
  </p:cSld>
  <p:clrMapOvr>
    <a:masterClrMapping/>
  </p:clrMapOvr>
  <p:transition spd="med">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1EB4205C-7366-4407-AD3F-FA07D3FEA856}" type="datetimeFigureOut">
              <a:rPr lang="zh-CN" altLang="en-US" smtClean="0"/>
              <a:pPr/>
              <a:t>2014-12-2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CA3376-8652-4A6B-BAAA-24A0AB08F18E}" type="slidenum">
              <a:rPr lang="zh-CN" altLang="en-US" smtClean="0"/>
              <a:pPr/>
              <a:t>‹#›</a:t>
            </a:fld>
            <a:endParaRPr lang="zh-CN" altLang="en-US"/>
          </a:p>
        </p:txBody>
      </p:sp>
    </p:spTree>
  </p:cSld>
  <p:clrMapOvr>
    <a:masterClrMapping/>
  </p:clrMapOvr>
  <p:transition spd="med">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8" name="内容占位符 7"/>
          <p:cNvSpPr>
            <a:spLocks noGrp="1"/>
          </p:cNvSpPr>
          <p:nvPr>
            <p:ph sz="quarter" idx="1"/>
          </p:nvPr>
        </p:nvSpPr>
        <p:spPr>
          <a:xfrm>
            <a:off x="457200" y="1600200"/>
            <a:ext cx="7467600" cy="4873752"/>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4"/>
          </p:nvPr>
        </p:nvSpPr>
        <p:spPr/>
        <p:txBody>
          <a:bodyPr rtlCol="0"/>
          <a:lstStyle/>
          <a:p>
            <a:fld id="{1EB4205C-7366-4407-AD3F-FA07D3FEA856}" type="datetimeFigureOut">
              <a:rPr lang="zh-CN" altLang="en-US" smtClean="0"/>
              <a:pPr/>
              <a:t>2014-12-2</a:t>
            </a:fld>
            <a:endParaRPr lang="zh-CN" altLang="en-US"/>
          </a:p>
        </p:txBody>
      </p:sp>
      <p:sp>
        <p:nvSpPr>
          <p:cNvPr id="9" name="灯片编号占位符 8"/>
          <p:cNvSpPr>
            <a:spLocks noGrp="1"/>
          </p:cNvSpPr>
          <p:nvPr>
            <p:ph type="sldNum" sz="quarter" idx="15"/>
          </p:nvPr>
        </p:nvSpPr>
        <p:spPr/>
        <p:txBody>
          <a:bodyPr rtlCol="0"/>
          <a:lstStyle/>
          <a:p>
            <a:fld id="{FCCA3376-8652-4A6B-BAAA-24A0AB08F18E}" type="slidenum">
              <a:rPr lang="zh-CN" altLang="en-US" smtClean="0"/>
              <a:pPr/>
              <a:t>‹#›</a:t>
            </a:fld>
            <a:endParaRPr lang="zh-CN" altLang="en-US"/>
          </a:p>
        </p:txBody>
      </p:sp>
      <p:sp>
        <p:nvSpPr>
          <p:cNvPr id="10" name="页脚占位符 9"/>
          <p:cNvSpPr>
            <a:spLocks noGrp="1"/>
          </p:cNvSpPr>
          <p:nvPr>
            <p:ph type="ftr" sz="quarter" idx="16"/>
          </p:nvPr>
        </p:nvSpPr>
        <p:spPr/>
        <p:txBody>
          <a:bodyPr rtlCol="0"/>
          <a:lstStyle/>
          <a:p>
            <a:endParaRPr lang="zh-CN" altLang="en-US"/>
          </a:p>
        </p:txBody>
      </p:sp>
    </p:spTree>
  </p:cSld>
  <p:clrMapOvr>
    <a:masterClrMapping/>
  </p:clrMapOvr>
  <p:transition spd="med">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bwMode="auto">
          <a:xfrm rot="5400000">
            <a:off x="7763256" y="1170432"/>
            <a:ext cx="2286000" cy="381000"/>
          </a:xfrm>
        </p:spPr>
        <p:txBody>
          <a:bodyPr/>
          <a:lstStyle/>
          <a:p>
            <a:fld id="{1EB4205C-7366-4407-AD3F-FA07D3FEA856}" type="datetimeFigureOut">
              <a:rPr lang="zh-CN" altLang="en-US" smtClean="0"/>
              <a:pPr/>
              <a:t>2014-12-2</a:t>
            </a:fld>
            <a:endParaRPr lang="zh-CN" altLang="en-US"/>
          </a:p>
        </p:txBody>
      </p:sp>
      <p:sp>
        <p:nvSpPr>
          <p:cNvPr id="5" name="页脚占位符 4"/>
          <p:cNvSpPr>
            <a:spLocks noGrp="1"/>
          </p:cNvSpPr>
          <p:nvPr>
            <p:ph type="ftr" sz="quarter" idx="11"/>
          </p:nvPr>
        </p:nvSpPr>
        <p:spPr bwMode="auto">
          <a:xfrm rot="5400000">
            <a:off x="7077456" y="4178808"/>
            <a:ext cx="3657600" cy="384048"/>
          </a:xfrm>
        </p:spPr>
        <p:txBody>
          <a:bodyPr/>
          <a:lstStyle/>
          <a:p>
            <a:endParaRPr lang="zh-CN" altLang="en-US"/>
          </a:p>
        </p:txBody>
      </p:sp>
      <p:sp>
        <p:nvSpPr>
          <p:cNvPr id="9" name="矩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接连接符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接连接符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接连接符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直接连接符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矩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椭圆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椭圆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椭圆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椭圆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椭圆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直接连接符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灯片编号占位符 5"/>
          <p:cNvSpPr>
            <a:spLocks noGrp="1"/>
          </p:cNvSpPr>
          <p:nvPr>
            <p:ph type="sldNum" sz="quarter" idx="12"/>
          </p:nvPr>
        </p:nvSpPr>
        <p:spPr bwMode="auto">
          <a:xfrm>
            <a:off x="1340616" y="4928702"/>
            <a:ext cx="609600" cy="517524"/>
          </a:xfrm>
        </p:spPr>
        <p:txBody>
          <a:bodyPr/>
          <a:lstStyle/>
          <a:p>
            <a:fld id="{FCCA3376-8652-4A6B-BAAA-24A0AB08F18E}" type="slidenum">
              <a:rPr lang="zh-CN" altLang="en-US" smtClean="0"/>
              <a:pPr/>
              <a:t>‹#›</a:t>
            </a:fld>
            <a:endParaRPr lang="zh-CN" altLang="en-US"/>
          </a:p>
        </p:txBody>
      </p:sp>
    </p:spTree>
  </p:cSld>
  <p:clrMapOvr>
    <a:masterClrMapping/>
  </p:clrMapOvr>
  <p:transition spd="med">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1EB4205C-7366-4407-AD3F-FA07D3FEA856}" type="datetimeFigureOut">
              <a:rPr lang="zh-CN" altLang="en-US" smtClean="0"/>
              <a:pPr/>
              <a:t>2014-12-2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CCA3376-8652-4A6B-BAAA-24A0AB08F18E}" type="slidenum">
              <a:rPr lang="zh-CN" altLang="en-US" smtClean="0"/>
              <a:pPr/>
              <a:t>‹#›</a:t>
            </a:fld>
            <a:endParaRPr lang="zh-CN" altLang="en-US"/>
          </a:p>
        </p:txBody>
      </p:sp>
      <p:sp>
        <p:nvSpPr>
          <p:cNvPr id="9" name="内容占位符 8"/>
          <p:cNvSpPr>
            <a:spLocks noGrp="1"/>
          </p:cNvSpPr>
          <p:nvPr>
            <p:ph sz="quarter" idx="1"/>
          </p:nvPr>
        </p:nvSpPr>
        <p:spPr>
          <a:xfrm>
            <a:off x="457200" y="1600200"/>
            <a:ext cx="36576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270248" y="1600200"/>
            <a:ext cx="36576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transition spd="med">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nchor="b"/>
          <a:lstStyle>
            <a:lvl1pPr>
              <a:defRPr/>
            </a:lvl1pPr>
          </a:lstStyle>
          <a:p>
            <a:r>
              <a:rPr kumimoji="0" lang="zh-CN" altLang="en-US" smtClean="0"/>
              <a:t>单击此处编辑母版标题样式</a:t>
            </a:r>
            <a:endParaRPr kumimoji="0" lang="en-US"/>
          </a:p>
        </p:txBody>
      </p:sp>
      <p:sp>
        <p:nvSpPr>
          <p:cNvPr id="7" name="日期占位符 6"/>
          <p:cNvSpPr>
            <a:spLocks noGrp="1"/>
          </p:cNvSpPr>
          <p:nvPr>
            <p:ph type="dt" sz="half" idx="10"/>
          </p:nvPr>
        </p:nvSpPr>
        <p:spPr/>
        <p:txBody>
          <a:bodyPr/>
          <a:lstStyle/>
          <a:p>
            <a:fld id="{1EB4205C-7366-4407-AD3F-FA07D3FEA856}" type="datetimeFigureOut">
              <a:rPr lang="zh-CN" altLang="en-US" smtClean="0"/>
              <a:pPr/>
              <a:t>2014-12-2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CCA3376-8652-4A6B-BAAA-24A0AB08F18E}" type="slidenum">
              <a:rPr lang="zh-CN" altLang="en-US" smtClean="0"/>
              <a:pPr/>
              <a:t>‹#›</a:t>
            </a:fld>
            <a:endParaRPr lang="zh-CN" altLang="en-US"/>
          </a:p>
        </p:txBody>
      </p:sp>
      <p:sp>
        <p:nvSpPr>
          <p:cNvPr id="11" name="内容占位符 10"/>
          <p:cNvSpPr>
            <a:spLocks noGrp="1"/>
          </p:cNvSpPr>
          <p:nvPr>
            <p:ph sz="quarter" idx="2"/>
          </p:nvPr>
        </p:nvSpPr>
        <p:spPr>
          <a:xfrm>
            <a:off x="457200" y="2362200"/>
            <a:ext cx="3657600" cy="38862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371975" y="2362200"/>
            <a:ext cx="3657600" cy="38862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p>
        </p:txBody>
      </p:sp>
    </p:spTree>
  </p:cSld>
  <p:clrMapOvr>
    <a:masterClrMapping/>
  </p:clrMapOvr>
  <p:transition spd="med">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6" name="日期占位符 5"/>
          <p:cNvSpPr>
            <a:spLocks noGrp="1"/>
          </p:cNvSpPr>
          <p:nvPr>
            <p:ph type="dt" sz="half" idx="10"/>
          </p:nvPr>
        </p:nvSpPr>
        <p:spPr/>
        <p:txBody>
          <a:bodyPr rtlCol="0"/>
          <a:lstStyle/>
          <a:p>
            <a:fld id="{1EB4205C-7366-4407-AD3F-FA07D3FEA856}" type="datetimeFigureOut">
              <a:rPr lang="zh-CN" altLang="en-US" smtClean="0"/>
              <a:pPr/>
              <a:t>2014-12-2</a:t>
            </a:fld>
            <a:endParaRPr lang="zh-CN" altLang="en-US"/>
          </a:p>
        </p:txBody>
      </p:sp>
      <p:sp>
        <p:nvSpPr>
          <p:cNvPr id="7" name="灯片编号占位符 6"/>
          <p:cNvSpPr>
            <a:spLocks noGrp="1"/>
          </p:cNvSpPr>
          <p:nvPr>
            <p:ph type="sldNum" sz="quarter" idx="11"/>
          </p:nvPr>
        </p:nvSpPr>
        <p:spPr/>
        <p:txBody>
          <a:bodyPr rtlCol="0"/>
          <a:lstStyle/>
          <a:p>
            <a:fld id="{FCCA3376-8652-4A6B-BAAA-24A0AB08F18E}" type="slidenum">
              <a:rPr lang="zh-CN" altLang="en-US" smtClean="0"/>
              <a:pPr/>
              <a:t>‹#›</a:t>
            </a:fld>
            <a:endParaRPr lang="zh-CN" altLang="en-US"/>
          </a:p>
        </p:txBody>
      </p:sp>
      <p:sp>
        <p:nvSpPr>
          <p:cNvPr id="8" name="页脚占位符 7"/>
          <p:cNvSpPr>
            <a:spLocks noGrp="1"/>
          </p:cNvSpPr>
          <p:nvPr>
            <p:ph type="ftr" sz="quarter" idx="12"/>
          </p:nvPr>
        </p:nvSpPr>
        <p:spPr/>
        <p:txBody>
          <a:bodyPr rtlCol="0"/>
          <a:lstStyle/>
          <a:p>
            <a:endParaRPr lang="zh-CN" altLang="en-US"/>
          </a:p>
        </p:txBody>
      </p:sp>
    </p:spTree>
  </p:cSld>
  <p:clrMapOvr>
    <a:masterClrMapping/>
  </p:clrMapOvr>
  <p:transition spd="med">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EB4205C-7366-4407-AD3F-FA07D3FEA856}" type="datetimeFigureOut">
              <a:rPr lang="zh-CN" altLang="en-US" smtClean="0"/>
              <a:pPr/>
              <a:t>2014-12-2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CCA3376-8652-4A6B-BAAA-24A0AB08F18E}" type="slidenum">
              <a:rPr lang="zh-CN" altLang="en-US" smtClean="0"/>
              <a:pPr/>
              <a:t>‹#›</a:t>
            </a:fld>
            <a:endParaRPr lang="zh-CN" altLang="en-US"/>
          </a:p>
        </p:txBody>
      </p:sp>
    </p:spTree>
  </p:cSld>
  <p:clrMapOvr>
    <a:masterClrMapping/>
  </p:clrMapOvr>
  <p:transition spd="med">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0" name="直接连接符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标题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8" name="直接连接符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直接连接符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直接连接符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矩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接连接符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椭圆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内容占位符 17"/>
          <p:cNvSpPr>
            <a:spLocks noGrp="1"/>
          </p:cNvSpPr>
          <p:nvPr>
            <p:ph sz="quarter" idx="1"/>
          </p:nvPr>
        </p:nvSpPr>
        <p:spPr>
          <a:xfrm>
            <a:off x="304800" y="274320"/>
            <a:ext cx="5638800" cy="6327648"/>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1" name="日期占位符 20"/>
          <p:cNvSpPr>
            <a:spLocks noGrp="1"/>
          </p:cNvSpPr>
          <p:nvPr>
            <p:ph type="dt" sz="half" idx="14"/>
          </p:nvPr>
        </p:nvSpPr>
        <p:spPr/>
        <p:txBody>
          <a:bodyPr rtlCol="0"/>
          <a:lstStyle/>
          <a:p>
            <a:fld id="{1EB4205C-7366-4407-AD3F-FA07D3FEA856}" type="datetimeFigureOut">
              <a:rPr lang="zh-CN" altLang="en-US" smtClean="0"/>
              <a:pPr/>
              <a:t>2014-12-2</a:t>
            </a:fld>
            <a:endParaRPr lang="zh-CN" altLang="en-US"/>
          </a:p>
        </p:txBody>
      </p:sp>
      <p:sp>
        <p:nvSpPr>
          <p:cNvPr id="22" name="灯片编号占位符 21"/>
          <p:cNvSpPr>
            <a:spLocks noGrp="1"/>
          </p:cNvSpPr>
          <p:nvPr>
            <p:ph type="sldNum" sz="quarter" idx="15"/>
          </p:nvPr>
        </p:nvSpPr>
        <p:spPr/>
        <p:txBody>
          <a:bodyPr rtlCol="0"/>
          <a:lstStyle/>
          <a:p>
            <a:fld id="{FCCA3376-8652-4A6B-BAAA-24A0AB08F18E}" type="slidenum">
              <a:rPr lang="zh-CN" altLang="en-US" smtClean="0"/>
              <a:pPr/>
              <a:t>‹#›</a:t>
            </a:fld>
            <a:endParaRPr lang="zh-CN" altLang="en-US"/>
          </a:p>
        </p:txBody>
      </p:sp>
      <p:sp>
        <p:nvSpPr>
          <p:cNvPr id="23" name="页脚占位符 22"/>
          <p:cNvSpPr>
            <a:spLocks noGrp="1"/>
          </p:cNvSpPr>
          <p:nvPr>
            <p:ph type="ftr" sz="quarter" idx="16"/>
          </p:nvPr>
        </p:nvSpPr>
        <p:spPr/>
        <p:txBody>
          <a:bodyPr rtlCol="0"/>
          <a:lstStyle/>
          <a:p>
            <a:endParaRPr lang="zh-CN" altLang="en-US"/>
          </a:p>
        </p:txBody>
      </p:sp>
    </p:spTree>
  </p:cSld>
  <p:clrMapOvr>
    <a:masterClrMapping/>
  </p:clrMapOvr>
  <p:transition spd="med">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直接连接符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椭圆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标题 1"/>
          <p:cNvSpPr>
            <a:spLocks noGrp="1"/>
          </p:cNvSpPr>
          <p:nvPr>
            <p:ph type="title"/>
          </p:nvPr>
        </p:nvSpPr>
        <p:spPr>
          <a:xfrm rot="5400000">
            <a:off x="3350133" y="3200400"/>
            <a:ext cx="6309360" cy="457200"/>
          </a:xfrm>
        </p:spPr>
        <p:txBody>
          <a:bodyPr anchor="b"/>
          <a:lstStyle>
            <a:lvl1pPr algn="l">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zh-CN" altLang="en-US" smtClean="0"/>
              <a:t>单击图标添加图片</a:t>
            </a:r>
            <a:endParaRPr kumimoji="0" lang="en-US"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10" name="直接连接符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矩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直接连接符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直接连接符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直接连接符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日期占位符 16"/>
          <p:cNvSpPr>
            <a:spLocks noGrp="1"/>
          </p:cNvSpPr>
          <p:nvPr>
            <p:ph type="dt" sz="half" idx="10"/>
          </p:nvPr>
        </p:nvSpPr>
        <p:spPr/>
        <p:txBody>
          <a:bodyPr rtlCol="0"/>
          <a:lstStyle/>
          <a:p>
            <a:fld id="{1EB4205C-7366-4407-AD3F-FA07D3FEA856}" type="datetimeFigureOut">
              <a:rPr lang="zh-CN" altLang="en-US" smtClean="0"/>
              <a:pPr/>
              <a:t>2014-12-2</a:t>
            </a:fld>
            <a:endParaRPr lang="zh-CN" altLang="en-US"/>
          </a:p>
        </p:txBody>
      </p:sp>
      <p:sp>
        <p:nvSpPr>
          <p:cNvPr id="18" name="灯片编号占位符 17"/>
          <p:cNvSpPr>
            <a:spLocks noGrp="1"/>
          </p:cNvSpPr>
          <p:nvPr>
            <p:ph type="sldNum" sz="quarter" idx="11"/>
          </p:nvPr>
        </p:nvSpPr>
        <p:spPr/>
        <p:txBody>
          <a:bodyPr rtlCol="0"/>
          <a:lstStyle/>
          <a:p>
            <a:fld id="{FCCA3376-8652-4A6B-BAAA-24A0AB08F18E}" type="slidenum">
              <a:rPr lang="zh-CN" altLang="en-US" smtClean="0"/>
              <a:pPr/>
              <a:t>‹#›</a:t>
            </a:fld>
            <a:endParaRPr lang="zh-CN" altLang="en-US"/>
          </a:p>
        </p:txBody>
      </p:sp>
      <p:sp>
        <p:nvSpPr>
          <p:cNvPr id="21" name="页脚占位符 20"/>
          <p:cNvSpPr>
            <a:spLocks noGrp="1"/>
          </p:cNvSpPr>
          <p:nvPr>
            <p:ph type="ftr" sz="quarter" idx="12"/>
          </p:nvPr>
        </p:nvSpPr>
        <p:spPr/>
        <p:txBody>
          <a:bodyPr rtlCol="0"/>
          <a:lstStyle/>
          <a:p>
            <a:endParaRPr lang="zh-CN" altLang="en-US"/>
          </a:p>
        </p:txBody>
      </p:sp>
    </p:spTree>
  </p:cSld>
  <p:clrMapOvr>
    <a:masterClrMapping/>
  </p:clrMapOvr>
  <p:transition spd="med">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EB4205C-7366-4407-AD3F-FA07D3FEA856}" type="datetimeFigureOut">
              <a:rPr lang="zh-CN" altLang="en-US" smtClean="0"/>
              <a:pPr/>
              <a:t>2014-12-2</a:t>
            </a:fld>
            <a:endParaRPr lang="zh-CN" altLang="en-US"/>
          </a:p>
        </p:txBody>
      </p:sp>
      <p:sp>
        <p:nvSpPr>
          <p:cNvPr id="3" name="页脚占位符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zh-CN" altLang="en-US"/>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椭圆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灯片编号占位符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CCA3376-8652-4A6B-BAAA-24A0AB08F18E}"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med">
    <p:dissolve/>
  </p:transition>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smtClean="0"/>
              <a:t>企业会计准则的新变化</a:t>
            </a:r>
            <a:endParaRPr lang="zh-CN" altLang="en-US" dirty="0"/>
          </a:p>
        </p:txBody>
      </p:sp>
      <p:sp>
        <p:nvSpPr>
          <p:cNvPr id="3" name="副标题 2"/>
          <p:cNvSpPr>
            <a:spLocks noGrp="1"/>
          </p:cNvSpPr>
          <p:nvPr>
            <p:ph type="subTitle" idx="1"/>
          </p:nvPr>
        </p:nvSpPr>
        <p:spPr/>
        <p:txBody>
          <a:bodyPr/>
          <a:lstStyle/>
          <a:p>
            <a:r>
              <a:rPr lang="zh-CN" altLang="en-US" dirty="0" smtClean="0"/>
              <a:t>会计系：王　辉</a:t>
            </a:r>
            <a:endParaRPr lang="en-US" altLang="zh-CN" dirty="0" smtClean="0"/>
          </a:p>
          <a:p>
            <a:r>
              <a:rPr lang="en-US" altLang="zh-CN" dirty="0" smtClean="0"/>
              <a:t>2014</a:t>
            </a:r>
            <a:r>
              <a:rPr lang="zh-CN" altLang="en-US" dirty="0" smtClean="0"/>
              <a:t>年</a:t>
            </a:r>
            <a:r>
              <a:rPr lang="en-US" altLang="zh-CN" dirty="0" smtClean="0"/>
              <a:t>11</a:t>
            </a:r>
            <a:r>
              <a:rPr lang="zh-CN" altLang="en-US" dirty="0" smtClean="0"/>
              <a:t>月</a:t>
            </a:r>
            <a:endParaRPr lang="zh-CN" altLang="en-US" dirty="0"/>
          </a:p>
        </p:txBody>
      </p:sp>
    </p:spTree>
  </p:cSld>
  <p:clrMapOvr>
    <a:masterClrMapping/>
  </p:clrMapOvr>
  <p:transition spd="med">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7467600" cy="511156"/>
          </a:xfrm>
        </p:spPr>
        <p:txBody>
          <a:bodyPr>
            <a:normAutofit fontScale="90000"/>
          </a:bodyPr>
          <a:lstStyle/>
          <a:p>
            <a:r>
              <a:rPr lang="zh-CN" altLang="en-US" dirty="0" smtClean="0"/>
              <a:t>二、财务报表列报的新变化</a:t>
            </a:r>
            <a:endParaRPr lang="zh-CN" altLang="en-US" dirty="0"/>
          </a:p>
        </p:txBody>
      </p:sp>
      <p:sp>
        <p:nvSpPr>
          <p:cNvPr id="3" name="内容占位符 2"/>
          <p:cNvSpPr>
            <a:spLocks noGrp="1"/>
          </p:cNvSpPr>
          <p:nvPr>
            <p:ph sz="quarter" idx="1"/>
          </p:nvPr>
        </p:nvSpPr>
        <p:spPr>
          <a:xfrm>
            <a:off x="500034" y="785794"/>
            <a:ext cx="7829576" cy="357190"/>
          </a:xfrm>
        </p:spPr>
        <p:txBody>
          <a:bodyPr>
            <a:normAutofit fontScale="85000" lnSpcReduction="20000"/>
          </a:bodyPr>
          <a:lstStyle/>
          <a:p>
            <a:r>
              <a:rPr lang="zh-CN" altLang="en-US" dirty="0" smtClean="0"/>
              <a:t>其他综合收益的列报：利润表</a:t>
            </a:r>
            <a:endParaRPr lang="en-US" altLang="zh-CN" dirty="0" smtClean="0"/>
          </a:p>
        </p:txBody>
      </p:sp>
      <p:graphicFrame>
        <p:nvGraphicFramePr>
          <p:cNvPr id="4" name="表格 3"/>
          <p:cNvGraphicFramePr>
            <a:graphicFrameLocks noGrp="1"/>
          </p:cNvGraphicFramePr>
          <p:nvPr/>
        </p:nvGraphicFramePr>
        <p:xfrm>
          <a:off x="785786" y="1214422"/>
          <a:ext cx="7358114" cy="5268128"/>
        </p:xfrm>
        <a:graphic>
          <a:graphicData uri="http://schemas.openxmlformats.org/drawingml/2006/table">
            <a:tbl>
              <a:tblPr firstRow="1" bandRow="1">
                <a:tableStyleId>{BC89EF96-8CEA-46FF-86C4-4CE0E7609802}</a:tableStyleId>
              </a:tblPr>
              <a:tblGrid>
                <a:gridCol w="5459246"/>
                <a:gridCol w="949434"/>
                <a:gridCol w="949434"/>
              </a:tblGrid>
              <a:tr h="247570">
                <a:tc>
                  <a:txBody>
                    <a:bodyPr/>
                    <a:lstStyle/>
                    <a:p>
                      <a:pPr algn="ctr"/>
                      <a:r>
                        <a:rPr lang="zh-CN" altLang="en-US" sz="1200" dirty="0" smtClean="0"/>
                        <a:t>项　　目</a:t>
                      </a:r>
                      <a:endParaRPr lang="zh-CN" altLang="en-US" sz="1200" dirty="0"/>
                    </a:p>
                  </a:txBody>
                  <a:tcPr/>
                </a:tc>
                <a:tc>
                  <a:txBody>
                    <a:bodyPr/>
                    <a:lstStyle/>
                    <a:p>
                      <a:pPr algn="ctr"/>
                      <a:r>
                        <a:rPr lang="zh-CN" altLang="en-US" sz="1200" dirty="0" smtClean="0"/>
                        <a:t>本期金额</a:t>
                      </a:r>
                      <a:endParaRPr lang="zh-CN" altLang="en-US" sz="1200" dirty="0"/>
                    </a:p>
                  </a:txBody>
                  <a:tcPr/>
                </a:tc>
                <a:tc>
                  <a:txBody>
                    <a:bodyPr/>
                    <a:lstStyle/>
                    <a:p>
                      <a:pPr algn="ctr"/>
                      <a:r>
                        <a:rPr lang="zh-CN" altLang="en-US" sz="1200" dirty="0" smtClean="0"/>
                        <a:t>上期金额</a:t>
                      </a:r>
                      <a:endParaRPr lang="zh-CN" altLang="en-US" sz="1200" dirty="0"/>
                    </a:p>
                  </a:txBody>
                  <a:tcPr/>
                </a:tc>
              </a:tr>
              <a:tr h="247570">
                <a:tc>
                  <a:txBody>
                    <a:bodyPr/>
                    <a:lstStyle/>
                    <a:p>
                      <a:r>
                        <a:rPr lang="en-US" altLang="zh-CN" sz="1200" dirty="0" smtClean="0">
                          <a:latin typeface="+mn-ea"/>
                          <a:ea typeface="+mn-ea"/>
                        </a:rPr>
                        <a:t>……</a:t>
                      </a:r>
                      <a:endParaRPr lang="zh-CN" altLang="en-US" sz="1200" dirty="0">
                        <a:latin typeface="+mn-ea"/>
                        <a:ea typeface="+mn-ea"/>
                      </a:endParaRPr>
                    </a:p>
                  </a:txBody>
                  <a:tcPr/>
                </a:tc>
                <a:tc>
                  <a:txBody>
                    <a:bodyPr/>
                    <a:lstStyle/>
                    <a:p>
                      <a:endParaRPr lang="zh-CN" altLang="en-US" sz="1200" dirty="0"/>
                    </a:p>
                  </a:txBody>
                  <a:tcPr/>
                </a:tc>
                <a:tc>
                  <a:txBody>
                    <a:bodyPr/>
                    <a:lstStyle/>
                    <a:p>
                      <a:endParaRPr lang="zh-CN" altLang="en-US" sz="1200" dirty="0"/>
                    </a:p>
                  </a:txBody>
                  <a:tcPr/>
                </a:tc>
              </a:tr>
              <a:tr h="247570">
                <a:tc>
                  <a:txBody>
                    <a:bodyPr/>
                    <a:lstStyle/>
                    <a:p>
                      <a:r>
                        <a:rPr lang="zh-CN" altLang="en-US" sz="1200" dirty="0" smtClean="0"/>
                        <a:t>四、净利润（净亏损以“－”填列）</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247570">
                <a:tc>
                  <a:txBody>
                    <a:bodyPr/>
                    <a:lstStyle/>
                    <a:p>
                      <a:r>
                        <a:rPr lang="zh-CN" altLang="en-US" sz="1200" b="1" dirty="0" smtClean="0">
                          <a:solidFill>
                            <a:srgbClr val="FF0000"/>
                          </a:solidFill>
                        </a:rPr>
                        <a:t>五、其他综合收益的税后净额</a:t>
                      </a:r>
                      <a:endParaRPr lang="zh-CN" altLang="en-US" sz="1200" b="1" dirty="0">
                        <a:solidFill>
                          <a:srgbClr val="FF0000"/>
                        </a:solidFill>
                      </a:endParaRPr>
                    </a:p>
                  </a:txBody>
                  <a:tcPr/>
                </a:tc>
                <a:tc>
                  <a:txBody>
                    <a:bodyPr/>
                    <a:lstStyle/>
                    <a:p>
                      <a:endParaRPr lang="zh-CN" altLang="en-US" sz="1200" dirty="0"/>
                    </a:p>
                  </a:txBody>
                  <a:tcPr/>
                </a:tc>
                <a:tc>
                  <a:txBody>
                    <a:bodyPr/>
                    <a:lstStyle/>
                    <a:p>
                      <a:endParaRPr lang="zh-CN" altLang="en-US" sz="1200" dirty="0"/>
                    </a:p>
                  </a:txBody>
                  <a:tcPr/>
                </a:tc>
              </a:tr>
              <a:tr h="247570">
                <a:tc>
                  <a:txBody>
                    <a:bodyPr/>
                    <a:lstStyle/>
                    <a:p>
                      <a:r>
                        <a:rPr lang="zh-CN" altLang="en-US" sz="1200" dirty="0" smtClean="0"/>
                        <a:t>（一）以后不能重分类进损益的其他综合收益</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247570">
                <a:tc>
                  <a:txBody>
                    <a:bodyPr/>
                    <a:lstStyle/>
                    <a:p>
                      <a:r>
                        <a:rPr lang="en-US" altLang="zh-CN" sz="1200" dirty="0" smtClean="0"/>
                        <a:t>1.</a:t>
                      </a:r>
                      <a:r>
                        <a:rPr lang="zh-CN" altLang="en-US" sz="1200" dirty="0" smtClean="0"/>
                        <a:t>重新计量设定受益计划净负债或净资产的变动</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282906">
                <a:tc>
                  <a:txBody>
                    <a:bodyPr/>
                    <a:lstStyle/>
                    <a:p>
                      <a:r>
                        <a:rPr lang="en-US" altLang="zh-CN" sz="1200" dirty="0" smtClean="0"/>
                        <a:t>2.</a:t>
                      </a:r>
                      <a:r>
                        <a:rPr lang="zh-CN" altLang="en-US" sz="1200" dirty="0" smtClean="0"/>
                        <a:t>权益法下在被投资单位不能重分类进损益的其他综合收益中享有的份额</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2475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dirty="0" smtClean="0">
                          <a:latin typeface="+mn-ea"/>
                          <a:ea typeface="+mn-ea"/>
                        </a:rPr>
                        <a:t>……</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247570">
                <a:tc>
                  <a:txBody>
                    <a:bodyPr/>
                    <a:lstStyle/>
                    <a:p>
                      <a:r>
                        <a:rPr lang="zh-CN" altLang="en-US" sz="1200" dirty="0" smtClean="0"/>
                        <a:t>（二）以后将重分类进损益的其他综合收益</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321782">
                <a:tc>
                  <a:txBody>
                    <a:bodyPr/>
                    <a:lstStyle/>
                    <a:p>
                      <a:r>
                        <a:rPr lang="en-US" altLang="zh-CN" sz="1200" dirty="0" smtClean="0"/>
                        <a:t>1.</a:t>
                      </a:r>
                      <a:r>
                        <a:rPr lang="zh-CN" altLang="en-US" sz="1200" dirty="0" smtClean="0"/>
                        <a:t>权益法下在被投资单位以后将重分类进损益的其他综合收益中享有的份额</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247570">
                <a:tc>
                  <a:txBody>
                    <a:bodyPr/>
                    <a:lstStyle/>
                    <a:p>
                      <a:r>
                        <a:rPr lang="en-US" altLang="zh-CN" sz="1200" dirty="0" smtClean="0"/>
                        <a:t>2.</a:t>
                      </a:r>
                      <a:r>
                        <a:rPr lang="zh-CN" altLang="en-US" sz="1200" dirty="0" smtClean="0"/>
                        <a:t>可供出售金融资产公允价值变动损益</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247570">
                <a:tc>
                  <a:txBody>
                    <a:bodyPr/>
                    <a:lstStyle/>
                    <a:p>
                      <a:r>
                        <a:rPr lang="en-US" altLang="zh-CN" sz="1200" dirty="0" smtClean="0"/>
                        <a:t>3.</a:t>
                      </a:r>
                      <a:r>
                        <a:rPr lang="zh-CN" altLang="en-US" sz="1200" dirty="0" smtClean="0"/>
                        <a:t>持有至到期投资重分类为可供出售金融资产损益</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247570">
                <a:tc>
                  <a:txBody>
                    <a:bodyPr/>
                    <a:lstStyle/>
                    <a:p>
                      <a:pPr algn="l"/>
                      <a:r>
                        <a:rPr lang="en-US" altLang="zh-CN" sz="1200" dirty="0" smtClean="0"/>
                        <a:t>4.</a:t>
                      </a:r>
                      <a:r>
                        <a:rPr lang="zh-CN" altLang="en-US" sz="1200" dirty="0" smtClean="0"/>
                        <a:t>现金流量套期损益的有效部分</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247570">
                <a:tc>
                  <a:txBody>
                    <a:bodyPr/>
                    <a:lstStyle/>
                    <a:p>
                      <a:pPr algn="l"/>
                      <a:r>
                        <a:rPr lang="en-US" altLang="zh-CN" sz="1200" dirty="0" smtClean="0"/>
                        <a:t>5.</a:t>
                      </a:r>
                      <a:r>
                        <a:rPr lang="zh-CN" altLang="en-US" sz="1200" dirty="0" smtClean="0"/>
                        <a:t>外币财务报表折算差额</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2475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dirty="0" smtClean="0">
                          <a:latin typeface="+mn-ea"/>
                          <a:ea typeface="+mn-ea"/>
                        </a:rPr>
                        <a:t>……</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247570">
                <a:tc>
                  <a:txBody>
                    <a:bodyPr/>
                    <a:lstStyle/>
                    <a:p>
                      <a:pPr algn="l"/>
                      <a:r>
                        <a:rPr lang="zh-CN" altLang="en-US" sz="1200" dirty="0" smtClean="0"/>
                        <a:t>六、综合收益总额</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247570">
                <a:tc>
                  <a:txBody>
                    <a:bodyPr/>
                    <a:lstStyle/>
                    <a:p>
                      <a:pPr algn="l"/>
                      <a:r>
                        <a:rPr lang="zh-CN" altLang="en-US" sz="1200" dirty="0" smtClean="0"/>
                        <a:t>七、每股收益</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247570">
                <a:tc>
                  <a:txBody>
                    <a:bodyPr/>
                    <a:lstStyle/>
                    <a:p>
                      <a:pPr algn="l"/>
                      <a:r>
                        <a:rPr lang="zh-CN" altLang="en-US" sz="1200" dirty="0" smtClean="0"/>
                        <a:t>（一）基本每股收益</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247570">
                <a:tc>
                  <a:txBody>
                    <a:bodyPr/>
                    <a:lstStyle/>
                    <a:p>
                      <a:pPr algn="l"/>
                      <a:r>
                        <a:rPr lang="zh-CN" altLang="en-US" sz="1200" dirty="0" smtClean="0"/>
                        <a:t>（二）稀释每股收益</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bl>
          </a:graphicData>
        </a:graphic>
      </p:graphicFrame>
    </p:spTree>
  </p:cSld>
  <p:clrMapOvr>
    <a:masterClrMapping/>
  </p:clrMapOvr>
  <p:transition spd="med">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二、财务报表列报的新变化</a:t>
            </a:r>
            <a:endParaRPr lang="zh-CN" altLang="en-US" dirty="0"/>
          </a:p>
        </p:txBody>
      </p:sp>
      <p:sp>
        <p:nvSpPr>
          <p:cNvPr id="3" name="内容占位符 2"/>
          <p:cNvSpPr>
            <a:spLocks noGrp="1"/>
          </p:cNvSpPr>
          <p:nvPr>
            <p:ph sz="quarter" idx="1"/>
          </p:nvPr>
        </p:nvSpPr>
        <p:spPr>
          <a:xfrm>
            <a:off x="457200" y="1600200"/>
            <a:ext cx="7829576" cy="3328998"/>
          </a:xfrm>
        </p:spPr>
        <p:txBody>
          <a:bodyPr>
            <a:normAutofit/>
          </a:bodyPr>
          <a:lstStyle/>
          <a:p>
            <a:r>
              <a:rPr lang="zh-CN" altLang="en-US" dirty="0" smtClean="0"/>
              <a:t>其他综合收益的列报：所有者权益变动表</a:t>
            </a:r>
            <a:endParaRPr lang="en-US" altLang="zh-CN" dirty="0" smtClean="0"/>
          </a:p>
          <a:p>
            <a:pPr marL="822960" lvl="1" indent="-457200">
              <a:buFont typeface="+mj-lt"/>
              <a:buAutoNum type="arabicPeriod"/>
            </a:pPr>
            <a:r>
              <a:rPr lang="zh-CN" altLang="en-US" dirty="0" smtClean="0"/>
              <a:t>所有者权益类的组成部分（横向）</a:t>
            </a:r>
            <a:endParaRPr lang="en-US" altLang="zh-CN" dirty="0" smtClean="0"/>
          </a:p>
          <a:p>
            <a:pPr marL="1097280" lvl="2" indent="-457200"/>
            <a:r>
              <a:rPr lang="zh-CN" altLang="en-US" dirty="0" smtClean="0"/>
              <a:t>增加“其他综合收益”项目</a:t>
            </a:r>
            <a:endParaRPr lang="en-US" altLang="zh-CN" dirty="0" smtClean="0"/>
          </a:p>
          <a:p>
            <a:pPr marL="822960" lvl="1" indent="-457200">
              <a:buFont typeface="+mj-lt"/>
              <a:buAutoNum type="arabicPeriod"/>
            </a:pPr>
            <a:r>
              <a:rPr lang="zh-CN" altLang="en-US" dirty="0" smtClean="0"/>
              <a:t>导致所有者权益变动的事项（纵向）</a:t>
            </a:r>
            <a:endParaRPr lang="en-US" altLang="zh-CN" dirty="0" smtClean="0"/>
          </a:p>
          <a:p>
            <a:pPr marL="1097280" lvl="2" indent="-457200"/>
            <a:r>
              <a:rPr lang="zh-CN" altLang="en-US" dirty="0" smtClean="0"/>
              <a:t>列示“综合收益总额”项目（即净利润＋其他综合收益）</a:t>
            </a:r>
            <a:endParaRPr lang="en-US" altLang="zh-CN" dirty="0" smtClean="0"/>
          </a:p>
          <a:p>
            <a:pPr marL="1097280" lvl="2" indent="-457200"/>
            <a:r>
              <a:rPr lang="zh-CN" altLang="en-US" dirty="0" smtClean="0"/>
              <a:t>综合收益的具体组成部分在利润表中列报，而不在所有者权益变动表中列报</a:t>
            </a:r>
            <a:endParaRPr lang="en-US" altLang="zh-CN" dirty="0" smtClean="0"/>
          </a:p>
          <a:p>
            <a:pPr marL="822960" lvl="1" indent="-457200">
              <a:buFont typeface="+mj-lt"/>
              <a:buAutoNum type="arabicPeriod"/>
            </a:pPr>
            <a:r>
              <a:rPr lang="zh-CN" altLang="en-US" dirty="0" smtClean="0"/>
              <a:t>合并所有者权益变动表：单独列示归属于母公司所有者的综合收益总额和归属于少数股东的综合收益总额。</a:t>
            </a:r>
            <a:endParaRPr lang="en-US" altLang="zh-CN" dirty="0" smtClean="0"/>
          </a:p>
        </p:txBody>
      </p:sp>
    </p:spTree>
  </p:cSld>
  <p:clrMapOvr>
    <a:masterClrMapping/>
  </p:clrMapOvr>
  <p:transition spd="med">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二、财务报表列报的新变化</a:t>
            </a:r>
            <a:endParaRPr lang="zh-CN" altLang="en-US" dirty="0"/>
          </a:p>
        </p:txBody>
      </p:sp>
      <p:sp>
        <p:nvSpPr>
          <p:cNvPr id="3" name="内容占位符 2"/>
          <p:cNvSpPr>
            <a:spLocks noGrp="1"/>
          </p:cNvSpPr>
          <p:nvPr>
            <p:ph sz="quarter" idx="1"/>
          </p:nvPr>
        </p:nvSpPr>
        <p:spPr>
          <a:xfrm>
            <a:off x="457200" y="1600200"/>
            <a:ext cx="7829576" cy="1328734"/>
          </a:xfrm>
        </p:spPr>
        <p:txBody>
          <a:bodyPr>
            <a:normAutofit/>
          </a:bodyPr>
          <a:lstStyle/>
          <a:p>
            <a:r>
              <a:rPr lang="zh-CN" altLang="en-US" dirty="0" smtClean="0"/>
              <a:t>其他综合收益的列报：所有者权益变动表</a:t>
            </a:r>
            <a:endParaRPr lang="en-US" altLang="zh-CN" dirty="0" smtClean="0"/>
          </a:p>
        </p:txBody>
      </p:sp>
      <p:graphicFrame>
        <p:nvGraphicFramePr>
          <p:cNvPr id="5" name="表格 4"/>
          <p:cNvGraphicFramePr>
            <a:graphicFrameLocks noGrp="1"/>
          </p:cNvGraphicFramePr>
          <p:nvPr/>
        </p:nvGraphicFramePr>
        <p:xfrm>
          <a:off x="714348" y="2143116"/>
          <a:ext cx="7358122" cy="4255850"/>
        </p:xfrm>
        <a:graphic>
          <a:graphicData uri="http://schemas.openxmlformats.org/drawingml/2006/table">
            <a:tbl>
              <a:tblPr firstRow="1" bandRow="1">
                <a:tableStyleId>{5C22544A-7EE6-4342-B048-85BDC9FD1C3A}</a:tableStyleId>
              </a:tblPr>
              <a:tblGrid>
                <a:gridCol w="2286020"/>
                <a:gridCol w="724586"/>
                <a:gridCol w="724586"/>
                <a:gridCol w="724586"/>
                <a:gridCol w="724586"/>
                <a:gridCol w="724586"/>
                <a:gridCol w="724586"/>
                <a:gridCol w="724586"/>
              </a:tblGrid>
              <a:tr h="315857">
                <a:tc rowSpan="2">
                  <a:txBody>
                    <a:bodyPr/>
                    <a:lstStyle/>
                    <a:p>
                      <a:pPr algn="ctr"/>
                      <a:r>
                        <a:rPr lang="zh-CN" altLang="en-US" sz="1200" dirty="0" smtClean="0"/>
                        <a:t>项　目</a:t>
                      </a:r>
                      <a:endParaRPr lang="zh-CN" altLang="en-US" sz="1200" dirty="0"/>
                    </a:p>
                  </a:txBody>
                  <a:tcPr anchor="ctr"/>
                </a:tc>
                <a:tc gridSpan="7">
                  <a:txBody>
                    <a:bodyPr/>
                    <a:lstStyle/>
                    <a:p>
                      <a:pPr algn="ctr"/>
                      <a:r>
                        <a:rPr lang="zh-CN" altLang="en-US" sz="1200" dirty="0" smtClean="0"/>
                        <a:t>本年金额</a:t>
                      </a:r>
                      <a:endParaRPr lang="zh-CN" altLang="en-US" sz="1200" dirty="0"/>
                    </a:p>
                  </a:txBody>
                  <a:tcPr anchor="ctr"/>
                </a:tc>
                <a:tc hMerge="1">
                  <a:txBody>
                    <a:bodyPr/>
                    <a:lstStyle/>
                    <a:p>
                      <a:endParaRPr lang="zh-CN" altLang="en-US" sz="1200" dirty="0"/>
                    </a:p>
                  </a:txBody>
                  <a:tcPr anchor="ctr"/>
                </a:tc>
                <a:tc hMerge="1">
                  <a:txBody>
                    <a:bodyPr/>
                    <a:lstStyle/>
                    <a:p>
                      <a:endParaRPr lang="zh-CN" altLang="en-US" sz="1200" dirty="0"/>
                    </a:p>
                  </a:txBody>
                  <a:tcPr anchor="ctr"/>
                </a:tc>
                <a:tc hMerge="1">
                  <a:txBody>
                    <a:bodyPr/>
                    <a:lstStyle/>
                    <a:p>
                      <a:endParaRPr lang="zh-CN" altLang="en-US" sz="1200" dirty="0"/>
                    </a:p>
                  </a:txBody>
                  <a:tcPr anchor="ctr"/>
                </a:tc>
                <a:tc hMerge="1">
                  <a:txBody>
                    <a:bodyPr/>
                    <a:lstStyle/>
                    <a:p>
                      <a:endParaRPr lang="zh-CN" altLang="en-US" sz="1200" dirty="0"/>
                    </a:p>
                  </a:txBody>
                  <a:tcPr anchor="ctr"/>
                </a:tc>
                <a:tc hMerge="1">
                  <a:txBody>
                    <a:bodyPr/>
                    <a:lstStyle/>
                    <a:p>
                      <a:endParaRPr lang="zh-CN" altLang="en-US" sz="1200" dirty="0"/>
                    </a:p>
                  </a:txBody>
                  <a:tcPr anchor="ctr"/>
                </a:tc>
                <a:tc hMerge="1">
                  <a:txBody>
                    <a:bodyPr/>
                    <a:lstStyle/>
                    <a:p>
                      <a:endParaRPr lang="zh-CN" altLang="en-US" sz="1200" dirty="0"/>
                    </a:p>
                  </a:txBody>
                  <a:tcPr anchor="ctr"/>
                </a:tc>
              </a:tr>
              <a:tr h="616161">
                <a:tc vMerge="1">
                  <a:txBody>
                    <a:bodyPr/>
                    <a:lstStyle/>
                    <a:p>
                      <a:endParaRPr lang="zh-CN" altLang="en-US" sz="1200" dirty="0"/>
                    </a:p>
                  </a:txBody>
                  <a:tcPr anchor="ctr"/>
                </a:tc>
                <a:tc>
                  <a:txBody>
                    <a:bodyPr/>
                    <a:lstStyle/>
                    <a:p>
                      <a:pPr algn="ctr"/>
                      <a:r>
                        <a:rPr lang="zh-CN" altLang="en-US" sz="1200" dirty="0" smtClean="0"/>
                        <a:t>实收资本（或股本）</a:t>
                      </a:r>
                      <a:endParaRPr lang="zh-CN" altLang="en-US" sz="1200" dirty="0"/>
                    </a:p>
                  </a:txBody>
                  <a:tcPr anchor="ctr"/>
                </a:tc>
                <a:tc>
                  <a:txBody>
                    <a:bodyPr/>
                    <a:lstStyle/>
                    <a:p>
                      <a:pPr algn="ctr"/>
                      <a:r>
                        <a:rPr lang="zh-CN" altLang="en-US" sz="1200" dirty="0" smtClean="0"/>
                        <a:t>资本　公积</a:t>
                      </a:r>
                      <a:endParaRPr lang="zh-CN" altLang="en-US" sz="1200" dirty="0"/>
                    </a:p>
                  </a:txBody>
                  <a:tcPr anchor="ctr"/>
                </a:tc>
                <a:tc>
                  <a:txBody>
                    <a:bodyPr/>
                    <a:lstStyle/>
                    <a:p>
                      <a:pPr algn="ctr"/>
                      <a:r>
                        <a:rPr lang="zh-CN" altLang="en-US" sz="1200" dirty="0" smtClean="0"/>
                        <a:t>减：库存股</a:t>
                      </a:r>
                      <a:endParaRPr lang="zh-CN" altLang="en-US" sz="1200" dirty="0"/>
                    </a:p>
                  </a:txBody>
                  <a:tcPr anchor="ctr"/>
                </a:tc>
                <a:tc>
                  <a:txBody>
                    <a:bodyPr/>
                    <a:lstStyle/>
                    <a:p>
                      <a:pPr algn="ctr"/>
                      <a:r>
                        <a:rPr lang="zh-CN" altLang="en-US" sz="1200" b="1" dirty="0" smtClean="0">
                          <a:solidFill>
                            <a:srgbClr val="FF0000"/>
                          </a:solidFill>
                        </a:rPr>
                        <a:t>其他综合收益</a:t>
                      </a:r>
                      <a:endParaRPr lang="zh-CN" altLang="en-US" sz="1200" b="1" dirty="0">
                        <a:solidFill>
                          <a:srgbClr val="FF0000"/>
                        </a:solidFill>
                      </a:endParaRPr>
                    </a:p>
                  </a:txBody>
                  <a:tcPr anchor="ctr"/>
                </a:tc>
                <a:tc>
                  <a:txBody>
                    <a:bodyPr/>
                    <a:lstStyle/>
                    <a:p>
                      <a:pPr algn="ctr"/>
                      <a:r>
                        <a:rPr lang="zh-CN" altLang="en-US" sz="1200" dirty="0" smtClean="0"/>
                        <a:t>盈余　公积</a:t>
                      </a:r>
                      <a:endParaRPr lang="zh-CN" altLang="en-US" sz="1200" dirty="0"/>
                    </a:p>
                  </a:txBody>
                  <a:tcPr anchor="ctr"/>
                </a:tc>
                <a:tc>
                  <a:txBody>
                    <a:bodyPr/>
                    <a:lstStyle/>
                    <a:p>
                      <a:pPr algn="ctr"/>
                      <a:r>
                        <a:rPr lang="zh-CN" altLang="en-US" sz="1200" dirty="0" smtClean="0"/>
                        <a:t>未分配利　润</a:t>
                      </a:r>
                      <a:endParaRPr lang="zh-CN" altLang="en-US" sz="1200" dirty="0"/>
                    </a:p>
                  </a:txBody>
                  <a:tcPr anchor="ctr"/>
                </a:tc>
                <a:tc>
                  <a:txBody>
                    <a:bodyPr/>
                    <a:lstStyle/>
                    <a:p>
                      <a:pPr algn="ctr"/>
                      <a:r>
                        <a:rPr lang="zh-CN" altLang="en-US" sz="1200" dirty="0" smtClean="0"/>
                        <a:t>所有者权益合计</a:t>
                      </a:r>
                      <a:endParaRPr lang="zh-CN" altLang="en-US" sz="1200" dirty="0"/>
                    </a:p>
                  </a:txBody>
                  <a:tcPr anchor="ctr"/>
                </a:tc>
              </a:tr>
              <a:tr h="315857">
                <a:tc>
                  <a:txBody>
                    <a:bodyPr/>
                    <a:lstStyle/>
                    <a:p>
                      <a:r>
                        <a:rPr lang="zh-CN" altLang="en-US" sz="1200" dirty="0" smtClean="0"/>
                        <a:t>一、上年年末余额</a:t>
                      </a:r>
                      <a:endParaRPr lang="zh-CN" altLang="en-US" sz="1200" dirty="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dirty="0"/>
                    </a:p>
                  </a:txBody>
                  <a:tcPr anchor="ctr"/>
                </a:tc>
                <a:tc>
                  <a:txBody>
                    <a:bodyPr/>
                    <a:lstStyle/>
                    <a:p>
                      <a:endParaRPr lang="zh-CN" altLang="en-US" sz="1200" dirty="0"/>
                    </a:p>
                  </a:txBody>
                  <a:tcPr anchor="ctr"/>
                </a:tc>
              </a:tr>
              <a:tr h="315857">
                <a:tc>
                  <a:txBody>
                    <a:bodyPr/>
                    <a:lstStyle/>
                    <a:p>
                      <a:r>
                        <a:rPr lang="zh-CN" altLang="en-US" sz="1200" dirty="0" smtClean="0"/>
                        <a:t>加：会计政策变更</a:t>
                      </a:r>
                      <a:endParaRPr lang="zh-CN" altLang="en-US" sz="1200" dirty="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dirty="0"/>
                    </a:p>
                  </a:txBody>
                  <a:tcPr anchor="ctr"/>
                </a:tc>
              </a:tr>
              <a:tr h="315857">
                <a:tc>
                  <a:txBody>
                    <a:bodyPr/>
                    <a:lstStyle/>
                    <a:p>
                      <a:r>
                        <a:rPr lang="zh-CN" altLang="en-US" sz="1200" dirty="0" smtClean="0"/>
                        <a:t>　　前期差错更正</a:t>
                      </a:r>
                      <a:endParaRPr lang="zh-CN" altLang="en-US" sz="1200" dirty="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dirty="0"/>
                    </a:p>
                  </a:txBody>
                  <a:tcPr anchor="ctr"/>
                </a:tc>
              </a:tr>
              <a:tr h="315857">
                <a:tc>
                  <a:txBody>
                    <a:bodyPr/>
                    <a:lstStyle/>
                    <a:p>
                      <a:r>
                        <a:rPr lang="zh-CN" altLang="en-US" sz="1200" dirty="0" smtClean="0"/>
                        <a:t>二、本年年初余额</a:t>
                      </a:r>
                      <a:endParaRPr lang="zh-CN" altLang="en-US" sz="1200" dirty="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dirty="0"/>
                    </a:p>
                  </a:txBody>
                  <a:tcPr anchor="ctr"/>
                </a:tc>
              </a:tr>
              <a:tr h="440115">
                <a:tc>
                  <a:txBody>
                    <a:bodyPr/>
                    <a:lstStyle/>
                    <a:p>
                      <a:r>
                        <a:rPr lang="zh-CN" altLang="en-US" sz="1200" dirty="0" smtClean="0"/>
                        <a:t>三、本年增减变动金额（减少以“－”填列）</a:t>
                      </a:r>
                      <a:endParaRPr lang="zh-CN" altLang="en-US" sz="1200" dirty="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dirty="0"/>
                    </a:p>
                  </a:txBody>
                  <a:tcPr anchor="ctr"/>
                </a:tc>
              </a:tr>
              <a:tr h="315857">
                <a:tc>
                  <a:txBody>
                    <a:bodyPr/>
                    <a:lstStyle/>
                    <a:p>
                      <a:r>
                        <a:rPr lang="zh-CN" altLang="en-US" sz="1200" b="1" dirty="0" smtClean="0">
                          <a:solidFill>
                            <a:srgbClr val="FF0000"/>
                          </a:solidFill>
                        </a:rPr>
                        <a:t>（一）综合收益总额</a:t>
                      </a:r>
                      <a:endParaRPr lang="zh-CN" altLang="en-US" sz="1200" b="1" dirty="0">
                        <a:solidFill>
                          <a:srgbClr val="FF0000"/>
                        </a:solidFill>
                      </a:endParaRPr>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dirty="0"/>
                    </a:p>
                  </a:txBody>
                  <a:tcPr anchor="ctr"/>
                </a:tc>
              </a:tr>
              <a:tr h="315857">
                <a:tc>
                  <a:txBody>
                    <a:bodyPr/>
                    <a:lstStyle/>
                    <a:p>
                      <a:r>
                        <a:rPr lang="zh-CN" altLang="en-US" sz="1200" dirty="0" smtClean="0"/>
                        <a:t>（二）所有者投入和减少资本</a:t>
                      </a:r>
                      <a:endParaRPr lang="zh-CN" altLang="en-US" sz="1200" dirty="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dirty="0"/>
                    </a:p>
                  </a:txBody>
                  <a:tcPr anchor="ctr"/>
                </a:tc>
              </a:tr>
              <a:tr h="315857">
                <a:tc>
                  <a:txBody>
                    <a:bodyPr/>
                    <a:lstStyle/>
                    <a:p>
                      <a:r>
                        <a:rPr lang="zh-CN" altLang="en-US" sz="1200" dirty="0" smtClean="0"/>
                        <a:t>（三）利润分配</a:t>
                      </a:r>
                      <a:endParaRPr lang="zh-CN" altLang="en-US" sz="1200" dirty="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dirty="0"/>
                    </a:p>
                  </a:txBody>
                  <a:tcPr anchor="ctr"/>
                </a:tc>
              </a:tr>
              <a:tr h="315857">
                <a:tc>
                  <a:txBody>
                    <a:bodyPr/>
                    <a:lstStyle/>
                    <a:p>
                      <a:r>
                        <a:rPr lang="zh-CN" altLang="en-US" sz="1200" dirty="0" smtClean="0"/>
                        <a:t>（四）所有者权益内部结转</a:t>
                      </a:r>
                      <a:endParaRPr lang="zh-CN" altLang="en-US" sz="1200" dirty="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dirty="0"/>
                    </a:p>
                  </a:txBody>
                  <a:tcPr anchor="ctr"/>
                </a:tc>
              </a:tr>
              <a:tr h="315857">
                <a:tc>
                  <a:txBody>
                    <a:bodyPr/>
                    <a:lstStyle/>
                    <a:p>
                      <a:r>
                        <a:rPr lang="zh-CN" altLang="en-US" sz="1200" dirty="0" smtClean="0"/>
                        <a:t>四、本年年末余额</a:t>
                      </a:r>
                      <a:endParaRPr lang="zh-CN" altLang="en-US" sz="1200" dirty="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a:p>
                  </a:txBody>
                  <a:tcPr anchor="ctr"/>
                </a:tc>
                <a:tc>
                  <a:txBody>
                    <a:bodyPr/>
                    <a:lstStyle/>
                    <a:p>
                      <a:endParaRPr lang="zh-CN" altLang="en-US" sz="1200" dirty="0"/>
                    </a:p>
                  </a:txBody>
                  <a:tcPr anchor="ctr"/>
                </a:tc>
              </a:tr>
            </a:tbl>
          </a:graphicData>
        </a:graphic>
      </p:graphicFrame>
    </p:spTree>
  </p:cSld>
  <p:clrMapOvr>
    <a:masterClrMapping/>
  </p:clrMapOvr>
  <p:transition spd="med">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三、长期股权投资的新变化</a:t>
            </a:r>
            <a:endParaRPr lang="zh-CN" altLang="en-US" dirty="0"/>
          </a:p>
        </p:txBody>
      </p:sp>
      <p:sp>
        <p:nvSpPr>
          <p:cNvPr id="3" name="内容占位符 2"/>
          <p:cNvSpPr>
            <a:spLocks noGrp="1"/>
          </p:cNvSpPr>
          <p:nvPr>
            <p:ph sz="quarter" idx="1"/>
          </p:nvPr>
        </p:nvSpPr>
        <p:spPr>
          <a:xfrm>
            <a:off x="457200" y="1600200"/>
            <a:ext cx="7758138" cy="4873752"/>
          </a:xfrm>
        </p:spPr>
        <p:txBody>
          <a:bodyPr/>
          <a:lstStyle/>
          <a:p>
            <a:r>
              <a:rPr lang="zh-CN" altLang="en-US" dirty="0" smtClean="0"/>
              <a:t>长期股权投资的范围</a:t>
            </a:r>
            <a:endParaRPr lang="en-US" altLang="zh-CN" dirty="0" smtClean="0"/>
          </a:p>
          <a:p>
            <a:pPr lvl="1"/>
            <a:r>
              <a:rPr lang="zh-CN" altLang="en-US" dirty="0" smtClean="0"/>
              <a:t>长期股权投资的定义：投资方对被投资单位实施控制、重大影响的权益性投资，以及对其合营企业的权益性投资。即：</a:t>
            </a:r>
            <a:endParaRPr lang="zh-CN" altLang="en-US" dirty="0"/>
          </a:p>
        </p:txBody>
      </p:sp>
      <p:graphicFrame>
        <p:nvGraphicFramePr>
          <p:cNvPr id="4" name="图示 3"/>
          <p:cNvGraphicFramePr/>
          <p:nvPr/>
        </p:nvGraphicFramePr>
        <p:xfrm>
          <a:off x="1214414" y="3071810"/>
          <a:ext cx="4286280" cy="29289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圆角矩形 4"/>
          <p:cNvSpPr/>
          <p:nvPr/>
        </p:nvSpPr>
        <p:spPr>
          <a:xfrm>
            <a:off x="5786446" y="3071810"/>
            <a:ext cx="2500330" cy="11430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不具有控制、共同控制或重大影响，且在活跃市场中没有报价、公允价值不能可靠计量的长期股权投资</a:t>
            </a:r>
            <a:endParaRPr lang="zh-CN" altLang="en-US" sz="1400" dirty="0"/>
          </a:p>
        </p:txBody>
      </p:sp>
      <p:sp>
        <p:nvSpPr>
          <p:cNvPr id="6" name="下箭头 5"/>
          <p:cNvSpPr/>
          <p:nvPr/>
        </p:nvSpPr>
        <p:spPr>
          <a:xfrm>
            <a:off x="6786578" y="4357694"/>
            <a:ext cx="571504"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5857884" y="4786322"/>
            <a:ext cx="2428892" cy="10001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适用</a:t>
            </a:r>
            <a:r>
              <a:rPr lang="en-US" altLang="zh-CN" dirty="0" smtClean="0"/>
              <a:t>CAS22</a:t>
            </a:r>
            <a:r>
              <a:rPr lang="zh-CN" altLang="en-US" dirty="0" smtClean="0"/>
              <a:t>：金融工具确认和计量</a:t>
            </a:r>
            <a:endParaRPr lang="zh-CN" altLang="en-US" dirty="0"/>
          </a:p>
        </p:txBody>
      </p:sp>
    </p:spTree>
  </p:cSld>
  <p:clrMapOvr>
    <a:masterClrMapping/>
  </p:clrMapOvr>
  <p:transition spd="med">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三、长期股权投资的新变化</a:t>
            </a:r>
            <a:endParaRPr lang="zh-CN" altLang="en-US" dirty="0"/>
          </a:p>
        </p:txBody>
      </p:sp>
      <p:sp>
        <p:nvSpPr>
          <p:cNvPr id="3" name="内容占位符 2"/>
          <p:cNvSpPr>
            <a:spLocks noGrp="1"/>
          </p:cNvSpPr>
          <p:nvPr>
            <p:ph sz="quarter" idx="1"/>
          </p:nvPr>
        </p:nvSpPr>
        <p:spPr>
          <a:xfrm>
            <a:off x="457200" y="1600200"/>
            <a:ext cx="7758138" cy="4873752"/>
          </a:xfrm>
        </p:spPr>
        <p:txBody>
          <a:bodyPr/>
          <a:lstStyle/>
          <a:p>
            <a:r>
              <a:rPr lang="zh-CN" altLang="en-US" dirty="0" smtClean="0"/>
              <a:t>判断控制：</a:t>
            </a:r>
            <a:r>
              <a:rPr lang="en-US" altLang="zh-CN" dirty="0" smtClean="0"/>
              <a:t>CAS33</a:t>
            </a:r>
            <a:r>
              <a:rPr lang="zh-CN" altLang="en-US" dirty="0" smtClean="0"/>
              <a:t>－合并财务报表</a:t>
            </a:r>
            <a:endParaRPr lang="en-US" altLang="zh-CN" dirty="0" smtClean="0"/>
          </a:p>
          <a:p>
            <a:pPr marL="822960" lvl="1" indent="-457200">
              <a:buFont typeface="+mj-lt"/>
              <a:buAutoNum type="arabicPeriod"/>
            </a:pPr>
            <a:r>
              <a:rPr lang="zh-CN" altLang="en-US" dirty="0" smtClean="0"/>
              <a:t>控制的定义</a:t>
            </a:r>
            <a:endParaRPr lang="en-US" altLang="zh-CN" dirty="0" smtClean="0"/>
          </a:p>
        </p:txBody>
      </p:sp>
      <p:graphicFrame>
        <p:nvGraphicFramePr>
          <p:cNvPr id="8" name="图示 7"/>
          <p:cNvGraphicFramePr/>
          <p:nvPr/>
        </p:nvGraphicFramePr>
        <p:xfrm>
          <a:off x="1285852" y="2571744"/>
          <a:ext cx="6429420" cy="203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线形标注 2(带边框和强调线) 8"/>
          <p:cNvSpPr/>
          <p:nvPr/>
        </p:nvSpPr>
        <p:spPr>
          <a:xfrm>
            <a:off x="3714744" y="4357694"/>
            <a:ext cx="4000528" cy="1000132"/>
          </a:xfrm>
          <a:prstGeom prst="accentBorderCallout2">
            <a:avLst>
              <a:gd name="adj1" fmla="val 18750"/>
              <a:gd name="adj2" fmla="val -8333"/>
              <a:gd name="adj3" fmla="val 18750"/>
              <a:gd name="adj4" fmla="val -16667"/>
              <a:gd name="adj5" fmla="val -46088"/>
              <a:gd name="adj6" fmla="val -2650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smtClean="0"/>
              <a:t>相关活动，是指对被投资方的回报产生重大影响的活动。通常包括商品或劳务的销售和购买、金融资产的管理、资产的购买和处置、研究与开发活动以及融资活动等。</a:t>
            </a:r>
            <a:endParaRPr lang="zh-CN" altLang="en-US" sz="1400" dirty="0"/>
          </a:p>
        </p:txBody>
      </p:sp>
      <p:sp>
        <p:nvSpPr>
          <p:cNvPr id="10" name="五边形 9"/>
          <p:cNvSpPr/>
          <p:nvPr/>
        </p:nvSpPr>
        <p:spPr>
          <a:xfrm>
            <a:off x="1214414" y="5500702"/>
            <a:ext cx="6643734" cy="857256"/>
          </a:xfrm>
          <a:prstGeom prst="homePlate">
            <a:avLst/>
          </a:prstGeom>
        </p:spPr>
        <p:style>
          <a:lnRef idx="2">
            <a:schemeClr val="accent1"/>
          </a:lnRef>
          <a:fillRef idx="1">
            <a:schemeClr val="lt1"/>
          </a:fillRef>
          <a:effectRef idx="0">
            <a:schemeClr val="accent1"/>
          </a:effectRef>
          <a:fontRef idx="minor">
            <a:schemeClr val="dk1"/>
          </a:fontRef>
        </p:style>
        <p:txBody>
          <a:bodyPr rtlCol="0" anchor="ctr"/>
          <a:lstStyle/>
          <a:p>
            <a:pPr>
              <a:buFont typeface="Arial" pitchFamily="34" charset="0"/>
              <a:buChar char="•"/>
            </a:pPr>
            <a:r>
              <a:rPr lang="zh-CN" altLang="en-US" dirty="0" smtClean="0">
                <a:solidFill>
                  <a:srgbClr val="FF0000"/>
                </a:solidFill>
              </a:rPr>
              <a:t>　控制的三要素：</a:t>
            </a:r>
            <a:endParaRPr lang="en-US" altLang="zh-CN" dirty="0" smtClean="0">
              <a:solidFill>
                <a:srgbClr val="FF0000"/>
              </a:solidFill>
            </a:endParaRPr>
          </a:p>
          <a:p>
            <a:pPr lvl="1"/>
            <a:r>
              <a:rPr lang="zh-CN" altLang="en-US" sz="1600" dirty="0" smtClean="0"/>
              <a:t>控制＝对被投资方的权力＋对源自被投资方可变回报的权利</a:t>
            </a:r>
            <a:endParaRPr lang="en-US" altLang="zh-CN" sz="1600" dirty="0" smtClean="0"/>
          </a:p>
          <a:p>
            <a:r>
              <a:rPr lang="zh-CN" altLang="en-US" sz="1600" dirty="0" smtClean="0"/>
              <a:t>　　　　　＋使用权力影响回报</a:t>
            </a:r>
            <a:endParaRPr lang="zh-CN" altLang="en-US" sz="1600" dirty="0"/>
          </a:p>
        </p:txBody>
      </p:sp>
    </p:spTree>
  </p:cSld>
  <p:clrMapOvr>
    <a:masterClrMapping/>
  </p:clrMapOvr>
  <p:transition spd="med">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三、长期股权投资的新变化</a:t>
            </a:r>
            <a:endParaRPr lang="zh-CN" altLang="en-US" dirty="0"/>
          </a:p>
        </p:txBody>
      </p:sp>
      <p:sp>
        <p:nvSpPr>
          <p:cNvPr id="3" name="内容占位符 2"/>
          <p:cNvSpPr>
            <a:spLocks noGrp="1"/>
          </p:cNvSpPr>
          <p:nvPr>
            <p:ph sz="quarter" idx="1"/>
          </p:nvPr>
        </p:nvSpPr>
        <p:spPr>
          <a:xfrm>
            <a:off x="457200" y="1600200"/>
            <a:ext cx="7758138" cy="4873752"/>
          </a:xfrm>
        </p:spPr>
        <p:txBody>
          <a:bodyPr/>
          <a:lstStyle/>
          <a:p>
            <a:r>
              <a:rPr lang="zh-CN" altLang="en-US" dirty="0" smtClean="0"/>
              <a:t>判断控制：</a:t>
            </a:r>
            <a:r>
              <a:rPr lang="en-US" altLang="zh-CN" dirty="0" smtClean="0"/>
              <a:t>CAS33</a:t>
            </a:r>
            <a:r>
              <a:rPr lang="zh-CN" altLang="en-US" dirty="0" smtClean="0"/>
              <a:t>－合并财务报表</a:t>
            </a:r>
            <a:endParaRPr lang="en-US" altLang="zh-CN" dirty="0" smtClean="0"/>
          </a:p>
          <a:p>
            <a:pPr marL="822960" lvl="1" indent="-457200">
              <a:buFont typeface="+mj-lt"/>
              <a:buAutoNum type="arabicPeriod" startAt="2"/>
            </a:pPr>
            <a:r>
              <a:rPr lang="zh-CN" altLang="en-US" dirty="0" smtClean="0"/>
              <a:t>判断控制时应考虑的因素</a:t>
            </a:r>
            <a:endParaRPr lang="en-US" altLang="zh-CN" dirty="0" smtClean="0"/>
          </a:p>
        </p:txBody>
      </p:sp>
      <p:graphicFrame>
        <p:nvGraphicFramePr>
          <p:cNvPr id="7" name="图示 6"/>
          <p:cNvGraphicFramePr/>
          <p:nvPr/>
        </p:nvGraphicFramePr>
        <p:xfrm>
          <a:off x="1524000" y="2643182"/>
          <a:ext cx="6548462" cy="33575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三、长期股权投资的新变化</a:t>
            </a:r>
            <a:endParaRPr lang="zh-CN" altLang="en-US" dirty="0"/>
          </a:p>
        </p:txBody>
      </p:sp>
      <p:sp>
        <p:nvSpPr>
          <p:cNvPr id="3" name="内容占位符 2"/>
          <p:cNvSpPr>
            <a:spLocks noGrp="1"/>
          </p:cNvSpPr>
          <p:nvPr>
            <p:ph sz="quarter" idx="1"/>
          </p:nvPr>
        </p:nvSpPr>
        <p:spPr>
          <a:xfrm>
            <a:off x="457200" y="1600200"/>
            <a:ext cx="7758138" cy="4873752"/>
          </a:xfrm>
        </p:spPr>
        <p:txBody>
          <a:bodyPr>
            <a:normAutofit lnSpcReduction="10000"/>
          </a:bodyPr>
          <a:lstStyle/>
          <a:p>
            <a:r>
              <a:rPr lang="zh-CN" altLang="en-US" dirty="0" smtClean="0"/>
              <a:t>判断共同控制、合营企业：</a:t>
            </a:r>
            <a:r>
              <a:rPr lang="en-US" altLang="zh-CN" dirty="0" smtClean="0"/>
              <a:t>CAS40</a:t>
            </a:r>
            <a:r>
              <a:rPr lang="zh-CN" altLang="en-US" dirty="0" smtClean="0"/>
              <a:t>－合营安排</a:t>
            </a:r>
            <a:endParaRPr lang="en-US" altLang="zh-CN" dirty="0" smtClean="0"/>
          </a:p>
          <a:p>
            <a:pPr lvl="1"/>
            <a:r>
              <a:rPr lang="zh-CN" altLang="en-US" dirty="0" smtClean="0"/>
              <a:t>共同控制，是指按照相关约定对某项安排所共有的控制，并且该安排的相关活动必须经过分享控制权的参与方一致同意后才能决策。</a:t>
            </a:r>
            <a:endParaRPr lang="en-US" altLang="zh-CN" dirty="0" smtClean="0"/>
          </a:p>
          <a:p>
            <a:r>
              <a:rPr lang="zh-CN" altLang="en-US" dirty="0" smtClean="0"/>
              <a:t>判断重大影响</a:t>
            </a:r>
            <a:endParaRPr lang="en-US" altLang="zh-CN" dirty="0" smtClean="0"/>
          </a:p>
          <a:p>
            <a:pPr lvl="1"/>
            <a:r>
              <a:rPr lang="zh-CN" altLang="en-US" dirty="0" smtClean="0"/>
              <a:t>重大影响，是指投资方对被投资单位的财务和经营政策有参与决策的权力，但并不能够控制或与其他方一起共同控制这些政策的制定。</a:t>
            </a:r>
            <a:endParaRPr lang="en-US" altLang="zh-CN" dirty="0" smtClean="0"/>
          </a:p>
          <a:p>
            <a:pPr lvl="1"/>
            <a:r>
              <a:rPr lang="zh-CN" altLang="en-US" sz="1900" dirty="0" smtClean="0">
                <a:latin typeface="楷体_GB2312" pitchFamily="49" charset="-122"/>
                <a:ea typeface="楷体_GB2312" pitchFamily="49" charset="-122"/>
              </a:rPr>
              <a:t>实务中，企业通常可以通过以下一种或几种情形来判断是否对被投资单位具有重大影响：</a:t>
            </a:r>
            <a:endParaRPr lang="en-US" altLang="zh-CN" sz="1900" dirty="0" smtClean="0">
              <a:latin typeface="楷体_GB2312" pitchFamily="49" charset="-122"/>
              <a:ea typeface="楷体_GB2312" pitchFamily="49" charset="-122"/>
            </a:endParaRPr>
          </a:p>
          <a:p>
            <a:pPr marL="1097280" lvl="2" indent="-457200">
              <a:buClr>
                <a:srgbClr val="0066FF"/>
              </a:buClr>
              <a:buFont typeface="+mj-lt"/>
              <a:buAutoNum type="arabicPeriod"/>
            </a:pPr>
            <a:r>
              <a:rPr lang="zh-CN" altLang="en-US" sz="1600" dirty="0" smtClean="0">
                <a:latin typeface="+mn-ea"/>
              </a:rPr>
              <a:t>在被投资单位的董事会或类似</a:t>
            </a:r>
            <a:r>
              <a:rPr lang="zh-CN" altLang="en-US" sz="1600" dirty="0" smtClean="0">
                <a:solidFill>
                  <a:srgbClr val="FF0000"/>
                </a:solidFill>
                <a:latin typeface="+mn-ea"/>
              </a:rPr>
              <a:t>权力机构</a:t>
            </a:r>
            <a:r>
              <a:rPr lang="zh-CN" altLang="en-US" sz="1600" dirty="0" smtClean="0">
                <a:latin typeface="+mn-ea"/>
              </a:rPr>
              <a:t>中派有代表。</a:t>
            </a:r>
            <a:endParaRPr lang="en-US" altLang="zh-CN" sz="1600" dirty="0" smtClean="0">
              <a:latin typeface="+mn-ea"/>
            </a:endParaRPr>
          </a:p>
          <a:p>
            <a:pPr marL="1097280" lvl="2" indent="-457200">
              <a:buClr>
                <a:srgbClr val="0066FF"/>
              </a:buClr>
              <a:buFont typeface="+mj-lt"/>
              <a:buAutoNum type="arabicPeriod"/>
            </a:pPr>
            <a:r>
              <a:rPr lang="zh-CN" altLang="en-US" sz="1600" dirty="0" smtClean="0">
                <a:solidFill>
                  <a:srgbClr val="FF0000"/>
                </a:solidFill>
                <a:latin typeface="+mn-ea"/>
              </a:rPr>
              <a:t>参与</a:t>
            </a:r>
            <a:r>
              <a:rPr lang="zh-CN" altLang="en-US" sz="1600" dirty="0" smtClean="0">
                <a:latin typeface="+mn-ea"/>
              </a:rPr>
              <a:t>被投资单位的</a:t>
            </a:r>
            <a:r>
              <a:rPr lang="zh-CN" altLang="en-US" sz="1600" dirty="0" smtClean="0">
                <a:solidFill>
                  <a:srgbClr val="FF0000"/>
                </a:solidFill>
                <a:latin typeface="+mn-ea"/>
              </a:rPr>
              <a:t>政策制定</a:t>
            </a:r>
            <a:r>
              <a:rPr lang="zh-CN" altLang="en-US" sz="1600" dirty="0" smtClean="0">
                <a:latin typeface="+mn-ea"/>
              </a:rPr>
              <a:t>过程，包括股利分配政策等的制定。</a:t>
            </a:r>
            <a:endParaRPr lang="en-US" altLang="zh-CN" sz="1600" dirty="0" smtClean="0">
              <a:latin typeface="+mn-ea"/>
            </a:endParaRPr>
          </a:p>
          <a:p>
            <a:pPr marL="1097280" lvl="2" indent="-457200">
              <a:buClr>
                <a:srgbClr val="0066FF"/>
              </a:buClr>
              <a:buFont typeface="+mj-lt"/>
              <a:buAutoNum type="arabicPeriod"/>
            </a:pPr>
            <a:r>
              <a:rPr lang="zh-CN" altLang="en-US" sz="1600" dirty="0" smtClean="0">
                <a:latin typeface="+mn-ea"/>
              </a:rPr>
              <a:t>与被投资单位之间</a:t>
            </a:r>
            <a:r>
              <a:rPr lang="zh-CN" altLang="en-US" sz="1600" dirty="0" smtClean="0">
                <a:solidFill>
                  <a:srgbClr val="FF0000"/>
                </a:solidFill>
                <a:latin typeface="+mn-ea"/>
              </a:rPr>
              <a:t>发生重要交易</a:t>
            </a:r>
            <a:r>
              <a:rPr lang="zh-CN" altLang="en-US" sz="1600" dirty="0" smtClean="0">
                <a:latin typeface="+mn-ea"/>
              </a:rPr>
              <a:t>。</a:t>
            </a:r>
            <a:endParaRPr lang="en-US" altLang="zh-CN" sz="1600" dirty="0" smtClean="0">
              <a:latin typeface="+mn-ea"/>
            </a:endParaRPr>
          </a:p>
          <a:p>
            <a:pPr marL="1097280" lvl="2" indent="-457200">
              <a:buClr>
                <a:srgbClr val="0066FF"/>
              </a:buClr>
              <a:buFont typeface="+mj-lt"/>
              <a:buAutoNum type="arabicPeriod"/>
            </a:pPr>
            <a:r>
              <a:rPr lang="zh-CN" altLang="en-US" sz="1600" dirty="0" smtClean="0">
                <a:latin typeface="+mn-ea"/>
              </a:rPr>
              <a:t>向被投资单位</a:t>
            </a:r>
            <a:r>
              <a:rPr lang="zh-CN" altLang="en-US" sz="1600" dirty="0" smtClean="0">
                <a:solidFill>
                  <a:srgbClr val="FF0000"/>
                </a:solidFill>
                <a:latin typeface="+mn-ea"/>
              </a:rPr>
              <a:t>派出管理人员</a:t>
            </a:r>
            <a:r>
              <a:rPr lang="zh-CN" altLang="en-US" sz="1600" dirty="0" smtClean="0">
                <a:latin typeface="+mn-ea"/>
              </a:rPr>
              <a:t>。</a:t>
            </a:r>
            <a:endParaRPr lang="en-US" altLang="zh-CN" sz="1600" dirty="0" smtClean="0">
              <a:latin typeface="+mn-ea"/>
            </a:endParaRPr>
          </a:p>
          <a:p>
            <a:pPr marL="1097280" lvl="2" indent="-457200">
              <a:buClr>
                <a:srgbClr val="0066FF"/>
              </a:buClr>
              <a:buFont typeface="+mj-lt"/>
              <a:buAutoNum type="arabicPeriod"/>
            </a:pPr>
            <a:r>
              <a:rPr lang="zh-CN" altLang="en-US" sz="1600" dirty="0" smtClean="0">
                <a:latin typeface="+mn-ea"/>
              </a:rPr>
              <a:t>向被投资单位</a:t>
            </a:r>
            <a:r>
              <a:rPr lang="zh-CN" altLang="en-US" sz="1600" dirty="0" smtClean="0">
                <a:solidFill>
                  <a:srgbClr val="FF0000"/>
                </a:solidFill>
                <a:latin typeface="+mn-ea"/>
              </a:rPr>
              <a:t>提供关键技术</a:t>
            </a:r>
            <a:r>
              <a:rPr lang="zh-CN" altLang="en-US" sz="1600" dirty="0" smtClean="0">
                <a:latin typeface="+mn-ea"/>
              </a:rPr>
              <a:t>资料。</a:t>
            </a:r>
          </a:p>
          <a:p>
            <a:pPr lvl="1"/>
            <a:endParaRPr lang="en-US" altLang="zh-CN" dirty="0" smtClean="0"/>
          </a:p>
        </p:txBody>
      </p:sp>
    </p:spTree>
  </p:cSld>
  <p:clrMapOvr>
    <a:masterClrMapping/>
  </p:clrMapOvr>
  <p:transition spd="med">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三、长期股权投资的新变化</a:t>
            </a:r>
            <a:endParaRPr lang="zh-CN" altLang="en-US" dirty="0"/>
          </a:p>
        </p:txBody>
      </p:sp>
      <p:sp>
        <p:nvSpPr>
          <p:cNvPr id="4" name="内容占位符 3"/>
          <p:cNvSpPr>
            <a:spLocks noGrp="1"/>
          </p:cNvSpPr>
          <p:nvPr>
            <p:ph sz="quarter" idx="1"/>
          </p:nvPr>
        </p:nvSpPr>
        <p:spPr/>
        <p:txBody>
          <a:bodyPr/>
          <a:lstStyle/>
          <a:p>
            <a:r>
              <a:rPr lang="zh-CN" altLang="en-US" dirty="0" smtClean="0"/>
              <a:t>长期股权投资的初始计量</a:t>
            </a:r>
            <a:endParaRPr lang="zh-CN" altLang="en-US" dirty="0"/>
          </a:p>
        </p:txBody>
      </p:sp>
      <p:graphicFrame>
        <p:nvGraphicFramePr>
          <p:cNvPr id="5" name="表格 4"/>
          <p:cNvGraphicFramePr>
            <a:graphicFrameLocks noGrp="1"/>
          </p:cNvGraphicFramePr>
          <p:nvPr/>
        </p:nvGraphicFramePr>
        <p:xfrm>
          <a:off x="1071538" y="2357430"/>
          <a:ext cx="6786609" cy="2783840"/>
        </p:xfrm>
        <a:graphic>
          <a:graphicData uri="http://schemas.openxmlformats.org/drawingml/2006/table">
            <a:tbl>
              <a:tblPr firstRow="1" bandRow="1">
                <a:tableStyleId>{5C22544A-7EE6-4342-B048-85BDC9FD1C3A}</a:tableStyleId>
              </a:tblPr>
              <a:tblGrid>
                <a:gridCol w="2262203"/>
                <a:gridCol w="2262203"/>
                <a:gridCol w="2262203"/>
              </a:tblGrid>
              <a:tr h="370840">
                <a:tc gridSpan="2">
                  <a:txBody>
                    <a:bodyPr/>
                    <a:lstStyle/>
                    <a:p>
                      <a:pPr algn="ctr"/>
                      <a:r>
                        <a:rPr lang="zh-CN" altLang="en-US" sz="1600" dirty="0" smtClean="0"/>
                        <a:t>企业合并中形成的长期股权投资</a:t>
                      </a:r>
                      <a:endParaRPr lang="zh-CN" altLang="en-US" sz="1600" dirty="0"/>
                    </a:p>
                  </a:txBody>
                  <a:tcPr/>
                </a:tc>
                <a:tc hMerge="1">
                  <a:txBody>
                    <a:bodyPr/>
                    <a:lstStyle/>
                    <a:p>
                      <a:endParaRPr lang="zh-CN" altLang="en-US" dirty="0"/>
                    </a:p>
                  </a:txBody>
                  <a:tcPr/>
                </a:tc>
                <a:tc rowSpan="2">
                  <a:txBody>
                    <a:bodyPr/>
                    <a:lstStyle/>
                    <a:p>
                      <a:pPr algn="ctr"/>
                      <a:r>
                        <a:rPr lang="zh-CN" altLang="en-US" sz="1600" dirty="0" smtClean="0"/>
                        <a:t>企业合并以外方式取得的长期股权投资</a:t>
                      </a:r>
                      <a:endParaRPr lang="zh-CN" altLang="en-US" sz="1600" dirty="0"/>
                    </a:p>
                  </a:txBody>
                  <a:tcPr anchor="ctr"/>
                </a:tc>
              </a:tr>
              <a:tr h="370840">
                <a:tc>
                  <a:txBody>
                    <a:bodyPr/>
                    <a:lstStyle/>
                    <a:p>
                      <a:pPr algn="ctr"/>
                      <a:r>
                        <a:rPr lang="zh-CN" altLang="en-US" sz="1600" dirty="0" smtClean="0"/>
                        <a:t>同一控制下企业合并</a:t>
                      </a:r>
                      <a:endParaRPr lang="zh-CN" altLang="en-US" sz="1600" dirty="0"/>
                    </a:p>
                  </a:txBody>
                  <a:tcPr anchor="ctr"/>
                </a:tc>
                <a:tc>
                  <a:txBody>
                    <a:bodyPr/>
                    <a:lstStyle/>
                    <a:p>
                      <a:pPr algn="ctr"/>
                      <a:r>
                        <a:rPr lang="zh-CN" altLang="en-US" sz="1600" dirty="0" smtClean="0"/>
                        <a:t>非同一控制下企业合并</a:t>
                      </a:r>
                      <a:endParaRPr lang="zh-CN" altLang="en-US" sz="1600" dirty="0"/>
                    </a:p>
                  </a:txBody>
                  <a:tcPr anchor="ctr"/>
                </a:tc>
                <a:tc vMerge="1">
                  <a:txBody>
                    <a:bodyPr/>
                    <a:lstStyle/>
                    <a:p>
                      <a:endParaRPr lang="zh-CN" altLang="en-US" dirty="0"/>
                    </a:p>
                  </a:txBody>
                  <a:tcPr/>
                </a:tc>
              </a:tr>
              <a:tr h="370840">
                <a:tc>
                  <a:txBody>
                    <a:bodyPr/>
                    <a:lstStyle/>
                    <a:p>
                      <a:r>
                        <a:rPr lang="zh-CN" altLang="en-US" sz="1600" dirty="0" smtClean="0"/>
                        <a:t>在合并日按照被合并方所有者权益在</a:t>
                      </a:r>
                      <a:r>
                        <a:rPr lang="zh-CN" altLang="en-US" sz="1600" dirty="0" smtClean="0">
                          <a:solidFill>
                            <a:srgbClr val="FF0000"/>
                          </a:solidFill>
                        </a:rPr>
                        <a:t>最终控制方合并财务报表中</a:t>
                      </a:r>
                      <a:r>
                        <a:rPr lang="zh-CN" altLang="en-US" sz="1600" dirty="0" smtClean="0"/>
                        <a:t>的账面价值的份额作为长期股权投资的初始投资成本。</a:t>
                      </a:r>
                      <a:endParaRPr lang="en-US" altLang="zh-CN" sz="1600" dirty="0" smtClean="0"/>
                    </a:p>
                    <a:p>
                      <a:r>
                        <a:rPr lang="zh-CN" altLang="en-US" sz="1600" dirty="0" smtClean="0"/>
                        <a:t>合并直接相关费用计入当期损益。</a:t>
                      </a:r>
                      <a:endParaRPr lang="zh-CN" altLang="en-US" sz="1600" dirty="0"/>
                    </a:p>
                  </a:txBody>
                  <a:tcPr/>
                </a:tc>
                <a:tc>
                  <a:txBody>
                    <a:bodyPr/>
                    <a:lstStyle/>
                    <a:p>
                      <a:r>
                        <a:rPr lang="zh-CN" altLang="en-US" sz="1600" dirty="0" smtClean="0"/>
                        <a:t>以支付对价的公允价值作为长期股权投资的初始投资成本。</a:t>
                      </a:r>
                      <a:endParaRPr lang="en-US" altLang="zh-CN" sz="1600" dirty="0" smtClean="0"/>
                    </a:p>
                    <a:p>
                      <a:r>
                        <a:rPr lang="zh-CN" altLang="en-US" sz="1600" dirty="0" smtClean="0"/>
                        <a:t>合并直接相关费用计入当期损益。</a:t>
                      </a:r>
                      <a:endParaRPr lang="zh-CN" altLang="en-US" sz="1600" dirty="0"/>
                    </a:p>
                  </a:txBody>
                  <a:tcPr anchor="ctr"/>
                </a:tc>
                <a:tc>
                  <a:txBody>
                    <a:bodyPr/>
                    <a:lstStyle/>
                    <a:p>
                      <a:r>
                        <a:rPr lang="zh-CN" altLang="en-US" sz="1600" dirty="0" smtClean="0"/>
                        <a:t>一般以支付对价的公允价值作为长期股权投资的初始投资成本。</a:t>
                      </a:r>
                      <a:endParaRPr lang="en-US" altLang="zh-CN" sz="1600" dirty="0" smtClean="0"/>
                    </a:p>
                    <a:p>
                      <a:r>
                        <a:rPr lang="zh-CN" altLang="en-US" sz="1600" dirty="0" smtClean="0"/>
                        <a:t>取得投资直接相关费用计入投资成本。</a:t>
                      </a:r>
                      <a:endParaRPr lang="zh-CN" altLang="en-US" sz="1600" dirty="0"/>
                    </a:p>
                  </a:txBody>
                  <a:tcPr anchor="ctr"/>
                </a:tc>
              </a:tr>
            </a:tbl>
          </a:graphicData>
        </a:graphic>
      </p:graphicFrame>
    </p:spTree>
  </p:cSld>
  <p:clrMapOvr>
    <a:masterClrMapping/>
  </p:clrMapOvr>
  <p:transition spd="med">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三、长期股权投资的新变化</a:t>
            </a:r>
            <a:endParaRPr lang="zh-CN" altLang="en-US" dirty="0"/>
          </a:p>
        </p:txBody>
      </p:sp>
      <p:sp>
        <p:nvSpPr>
          <p:cNvPr id="4" name="内容占位符 3"/>
          <p:cNvSpPr>
            <a:spLocks noGrp="1"/>
          </p:cNvSpPr>
          <p:nvPr>
            <p:ph sz="quarter" idx="1"/>
          </p:nvPr>
        </p:nvSpPr>
        <p:spPr>
          <a:xfrm>
            <a:off x="428596" y="1500174"/>
            <a:ext cx="7467600" cy="400040"/>
          </a:xfrm>
        </p:spPr>
        <p:txBody>
          <a:bodyPr>
            <a:normAutofit fontScale="92500" lnSpcReduction="10000"/>
          </a:bodyPr>
          <a:lstStyle/>
          <a:p>
            <a:r>
              <a:rPr lang="zh-CN" altLang="en-US" dirty="0" smtClean="0"/>
              <a:t>长期股权投资的后续计量</a:t>
            </a:r>
            <a:endParaRPr lang="en-US" altLang="zh-CN" dirty="0" smtClean="0"/>
          </a:p>
          <a:p>
            <a:endParaRPr lang="zh-CN" altLang="en-US" dirty="0"/>
          </a:p>
        </p:txBody>
      </p:sp>
      <p:grpSp>
        <p:nvGrpSpPr>
          <p:cNvPr id="36" name="组合 35"/>
          <p:cNvGrpSpPr/>
          <p:nvPr/>
        </p:nvGrpSpPr>
        <p:grpSpPr>
          <a:xfrm>
            <a:off x="928662" y="2000240"/>
            <a:ext cx="6858048" cy="2286022"/>
            <a:chOff x="1000100" y="2429629"/>
            <a:chExt cx="6786608" cy="2572581"/>
          </a:xfrm>
        </p:grpSpPr>
        <p:sp>
          <p:nvSpPr>
            <p:cNvPr id="6" name="圆角矩形 5"/>
            <p:cNvSpPr/>
            <p:nvPr/>
          </p:nvSpPr>
          <p:spPr>
            <a:xfrm>
              <a:off x="1000100" y="2429629"/>
              <a:ext cx="1714511" cy="4287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重大影响</a:t>
              </a:r>
              <a:endParaRPr lang="zh-CN" altLang="en-US" sz="1600" dirty="0"/>
            </a:p>
          </p:txBody>
        </p:sp>
        <p:sp>
          <p:nvSpPr>
            <p:cNvPr id="7" name="圆角矩形 6"/>
            <p:cNvSpPr/>
            <p:nvPr/>
          </p:nvSpPr>
          <p:spPr>
            <a:xfrm>
              <a:off x="1000100" y="3144232"/>
              <a:ext cx="1714511" cy="4287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共同控制</a:t>
              </a:r>
              <a:endParaRPr lang="zh-CN" altLang="en-US" sz="1600" dirty="0"/>
            </a:p>
          </p:txBody>
        </p:sp>
        <p:sp>
          <p:nvSpPr>
            <p:cNvPr id="8" name="圆角矩形 7"/>
            <p:cNvSpPr/>
            <p:nvPr/>
          </p:nvSpPr>
          <p:spPr>
            <a:xfrm>
              <a:off x="1000100" y="3858837"/>
              <a:ext cx="1714511" cy="4287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控　　制</a:t>
              </a:r>
              <a:endParaRPr lang="zh-CN" altLang="en-US" sz="1600" dirty="0"/>
            </a:p>
          </p:txBody>
        </p:sp>
        <p:sp>
          <p:nvSpPr>
            <p:cNvPr id="9" name="圆角矩形 8"/>
            <p:cNvSpPr/>
            <p:nvPr/>
          </p:nvSpPr>
          <p:spPr>
            <a:xfrm>
              <a:off x="3428991" y="2429629"/>
              <a:ext cx="1714511" cy="4287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联营企业</a:t>
              </a:r>
              <a:endParaRPr lang="zh-CN" altLang="en-US" sz="1600" dirty="0"/>
            </a:p>
          </p:txBody>
        </p:sp>
        <p:sp>
          <p:nvSpPr>
            <p:cNvPr id="10" name="圆角矩形 9"/>
            <p:cNvSpPr/>
            <p:nvPr/>
          </p:nvSpPr>
          <p:spPr>
            <a:xfrm>
              <a:off x="3428991" y="3858837"/>
              <a:ext cx="1714511" cy="4287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子公司</a:t>
              </a:r>
              <a:endParaRPr lang="zh-CN" altLang="en-US" sz="1600" dirty="0"/>
            </a:p>
          </p:txBody>
        </p:sp>
        <p:sp>
          <p:nvSpPr>
            <p:cNvPr id="11" name="圆角矩形 10"/>
            <p:cNvSpPr/>
            <p:nvPr/>
          </p:nvSpPr>
          <p:spPr>
            <a:xfrm>
              <a:off x="3428991" y="3144233"/>
              <a:ext cx="1714511" cy="4287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合营企业</a:t>
              </a:r>
              <a:endParaRPr lang="zh-CN" altLang="en-US" sz="1600" dirty="0"/>
            </a:p>
          </p:txBody>
        </p:sp>
        <p:sp>
          <p:nvSpPr>
            <p:cNvPr id="12" name="圆角矩形 11"/>
            <p:cNvSpPr/>
            <p:nvPr/>
          </p:nvSpPr>
          <p:spPr>
            <a:xfrm>
              <a:off x="5929321" y="2786931"/>
              <a:ext cx="1714511" cy="4287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权益法</a:t>
              </a:r>
              <a:endParaRPr lang="zh-CN" altLang="en-US" sz="1600" dirty="0"/>
            </a:p>
          </p:txBody>
        </p:sp>
        <p:sp>
          <p:nvSpPr>
            <p:cNvPr id="13" name="圆角矩形 12"/>
            <p:cNvSpPr/>
            <p:nvPr/>
          </p:nvSpPr>
          <p:spPr>
            <a:xfrm>
              <a:off x="5929321" y="3858837"/>
              <a:ext cx="1714511" cy="4287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成本法</a:t>
              </a:r>
              <a:endParaRPr lang="zh-CN" altLang="en-US" sz="1600" dirty="0"/>
            </a:p>
          </p:txBody>
        </p:sp>
        <p:cxnSp>
          <p:nvCxnSpPr>
            <p:cNvPr id="15" name="直接箭头连接符 14"/>
            <p:cNvCxnSpPr>
              <a:stCxn id="6" idx="3"/>
              <a:endCxn id="9" idx="1"/>
            </p:cNvCxnSpPr>
            <p:nvPr/>
          </p:nvCxnSpPr>
          <p:spPr>
            <a:xfrm>
              <a:off x="2714611" y="2644010"/>
              <a:ext cx="714380" cy="15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a:stCxn id="7" idx="3"/>
              <a:endCxn id="11" idx="1"/>
            </p:cNvCxnSpPr>
            <p:nvPr/>
          </p:nvCxnSpPr>
          <p:spPr>
            <a:xfrm>
              <a:off x="2714611" y="3358615"/>
              <a:ext cx="714380" cy="15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a:stCxn id="9" idx="3"/>
              <a:endCxn id="12" idx="1"/>
            </p:cNvCxnSpPr>
            <p:nvPr/>
          </p:nvCxnSpPr>
          <p:spPr>
            <a:xfrm>
              <a:off x="5143503" y="2644010"/>
              <a:ext cx="785818" cy="3573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a:stCxn id="11" idx="3"/>
              <a:endCxn id="12" idx="1"/>
            </p:cNvCxnSpPr>
            <p:nvPr/>
          </p:nvCxnSpPr>
          <p:spPr>
            <a:xfrm flipV="1">
              <a:off x="5143503" y="3001314"/>
              <a:ext cx="785818" cy="3573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a:stCxn id="8" idx="3"/>
              <a:endCxn id="10" idx="1"/>
            </p:cNvCxnSpPr>
            <p:nvPr/>
          </p:nvCxnSpPr>
          <p:spPr>
            <a:xfrm>
              <a:off x="2714611" y="4073220"/>
              <a:ext cx="714380" cy="15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a:stCxn id="10" idx="3"/>
              <a:endCxn id="13" idx="1"/>
            </p:cNvCxnSpPr>
            <p:nvPr/>
          </p:nvCxnSpPr>
          <p:spPr>
            <a:xfrm>
              <a:off x="5143503" y="4073222"/>
              <a:ext cx="785818" cy="15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圆角矩形 25"/>
            <p:cNvSpPr/>
            <p:nvPr/>
          </p:nvSpPr>
          <p:spPr>
            <a:xfrm>
              <a:off x="1000100" y="4573439"/>
              <a:ext cx="1714511" cy="4287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“三无投资”</a:t>
              </a:r>
              <a:endParaRPr lang="zh-CN" altLang="en-US" sz="1600" dirty="0"/>
            </a:p>
          </p:txBody>
        </p:sp>
        <p:sp>
          <p:nvSpPr>
            <p:cNvPr id="27" name="圆角矩形 26"/>
            <p:cNvSpPr/>
            <p:nvPr/>
          </p:nvSpPr>
          <p:spPr>
            <a:xfrm>
              <a:off x="3428991" y="4573444"/>
              <a:ext cx="2143139" cy="4287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可供出售金融资产</a:t>
              </a:r>
              <a:endParaRPr lang="zh-CN" altLang="en-US" sz="1600" dirty="0"/>
            </a:p>
          </p:txBody>
        </p:sp>
        <p:cxnSp>
          <p:nvCxnSpPr>
            <p:cNvPr id="29" name="直接箭头连接符 28"/>
            <p:cNvCxnSpPr>
              <a:stCxn id="26" idx="3"/>
              <a:endCxn id="27" idx="1"/>
            </p:cNvCxnSpPr>
            <p:nvPr/>
          </p:nvCxnSpPr>
          <p:spPr>
            <a:xfrm>
              <a:off x="2714611" y="4787826"/>
              <a:ext cx="714380" cy="15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2" name="圆角矩形 31"/>
            <p:cNvSpPr/>
            <p:nvPr/>
          </p:nvSpPr>
          <p:spPr>
            <a:xfrm>
              <a:off x="5929321" y="4573447"/>
              <a:ext cx="1857387" cy="4287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适用</a:t>
              </a:r>
              <a:r>
                <a:rPr lang="en-US" altLang="zh-CN" sz="1600" dirty="0" smtClean="0"/>
                <a:t>CAS22</a:t>
              </a:r>
              <a:r>
                <a:rPr lang="zh-CN" altLang="en-US" sz="1600" dirty="0" smtClean="0"/>
                <a:t>：</a:t>
              </a:r>
              <a:r>
                <a:rPr lang="en-US" altLang="zh-CN" sz="1600" dirty="0" smtClean="0"/>
                <a:t>32</a:t>
              </a:r>
              <a:endParaRPr lang="zh-CN" altLang="en-US" sz="1600" dirty="0"/>
            </a:p>
          </p:txBody>
        </p:sp>
        <p:cxnSp>
          <p:nvCxnSpPr>
            <p:cNvPr id="34" name="直接箭头连接符 33"/>
            <p:cNvCxnSpPr>
              <a:stCxn id="27" idx="3"/>
              <a:endCxn id="32" idx="1"/>
            </p:cNvCxnSpPr>
            <p:nvPr/>
          </p:nvCxnSpPr>
          <p:spPr>
            <a:xfrm>
              <a:off x="5572132" y="4786322"/>
              <a:ext cx="357190" cy="15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35" name="横卷形 34"/>
          <p:cNvSpPr/>
          <p:nvPr/>
        </p:nvSpPr>
        <p:spPr>
          <a:xfrm>
            <a:off x="571472" y="4214818"/>
            <a:ext cx="7572428" cy="2357454"/>
          </a:xfrm>
          <a:prstGeom prst="horizontalScroll">
            <a:avLst/>
          </a:prstGeom>
        </p:spPr>
        <p:style>
          <a:lnRef idx="2">
            <a:schemeClr val="accent1"/>
          </a:lnRef>
          <a:fillRef idx="1">
            <a:schemeClr val="lt1"/>
          </a:fillRef>
          <a:effectRef idx="0">
            <a:schemeClr val="accent1"/>
          </a:effectRef>
          <a:fontRef idx="minor">
            <a:schemeClr val="dk1"/>
          </a:fontRef>
        </p:style>
        <p:txBody>
          <a:bodyPr rtlCol="0" anchor="ctr"/>
          <a:lstStyle/>
          <a:p>
            <a:pPr>
              <a:buFont typeface="Arial" pitchFamily="34" charset="0"/>
              <a:buChar char="•"/>
            </a:pPr>
            <a:r>
              <a:rPr lang="zh-CN" altLang="en-US" sz="1400" b="1" dirty="0" smtClean="0">
                <a:solidFill>
                  <a:srgbClr val="FF0000"/>
                </a:solidFill>
              </a:rPr>
              <a:t>　</a:t>
            </a:r>
            <a:r>
              <a:rPr lang="en-US" altLang="zh-CN" sz="1400" b="1" dirty="0" smtClean="0">
                <a:solidFill>
                  <a:srgbClr val="FF0000"/>
                </a:solidFill>
              </a:rPr>
              <a:t>CAS22</a:t>
            </a:r>
            <a:r>
              <a:rPr lang="zh-CN" altLang="en-US" sz="1400" b="1" dirty="0" smtClean="0">
                <a:solidFill>
                  <a:srgbClr val="FF0000"/>
                </a:solidFill>
              </a:rPr>
              <a:t>：</a:t>
            </a:r>
            <a:r>
              <a:rPr lang="en-US" altLang="zh-CN" sz="1400" b="1" dirty="0" smtClean="0">
                <a:solidFill>
                  <a:srgbClr val="FF0000"/>
                </a:solidFill>
              </a:rPr>
              <a:t>32</a:t>
            </a:r>
          </a:p>
          <a:p>
            <a:pPr lvl="1"/>
            <a:r>
              <a:rPr lang="zh-CN" altLang="en-US" sz="1400" dirty="0" smtClean="0">
                <a:solidFill>
                  <a:srgbClr val="C00000"/>
                </a:solidFill>
              </a:rPr>
              <a:t>　　</a:t>
            </a:r>
            <a:r>
              <a:rPr lang="zh-CN" altLang="en-US" sz="1400" dirty="0" smtClean="0">
                <a:solidFill>
                  <a:srgbClr val="002060"/>
                </a:solidFill>
                <a:latin typeface="+mj-ea"/>
                <a:ea typeface="+mj-ea"/>
              </a:rPr>
              <a:t>企业应当按照公允价值对金融资产进行后续计量，且不扣除将来处置该金融资产时可能发生的交易费用。但是，下列情况除外：</a:t>
            </a:r>
            <a:endParaRPr lang="en-US" altLang="zh-CN" sz="1400" dirty="0" smtClean="0">
              <a:solidFill>
                <a:srgbClr val="002060"/>
              </a:solidFill>
              <a:latin typeface="+mj-ea"/>
              <a:ea typeface="+mj-ea"/>
            </a:endParaRPr>
          </a:p>
          <a:p>
            <a:pPr lvl="1"/>
            <a:r>
              <a:rPr lang="zh-CN" altLang="en-US" sz="1400" dirty="0" smtClean="0">
                <a:solidFill>
                  <a:srgbClr val="002060"/>
                </a:solidFill>
                <a:latin typeface="+mj-ea"/>
                <a:ea typeface="+mj-ea"/>
              </a:rPr>
              <a:t>　　（一）持有至到期投资以及贷款和应收款项，应当采用实际利率法，按摊余成本计量。</a:t>
            </a:r>
            <a:endParaRPr lang="en-US" altLang="zh-CN" sz="1400" dirty="0" smtClean="0">
              <a:solidFill>
                <a:srgbClr val="002060"/>
              </a:solidFill>
              <a:latin typeface="+mj-ea"/>
              <a:ea typeface="+mj-ea"/>
            </a:endParaRPr>
          </a:p>
          <a:p>
            <a:pPr lvl="1"/>
            <a:r>
              <a:rPr lang="zh-CN" altLang="en-US" sz="1400" dirty="0" smtClean="0">
                <a:solidFill>
                  <a:srgbClr val="002060"/>
                </a:solidFill>
                <a:latin typeface="+mj-ea"/>
                <a:ea typeface="+mj-ea"/>
              </a:rPr>
              <a:t>　　（二）在活跃市场中没有报价且其公允价值不能可靠计量的权益工具投资，以及与该权益工具挂钩并须通过交付该权益工具结算的衍生金融资产，应当按照成本计量。</a:t>
            </a:r>
            <a:endParaRPr lang="zh-CN" altLang="en-US" sz="1400" dirty="0">
              <a:solidFill>
                <a:srgbClr val="002060"/>
              </a:solidFill>
              <a:latin typeface="+mj-ea"/>
              <a:ea typeface="+mj-ea"/>
            </a:endParaRPr>
          </a:p>
        </p:txBody>
      </p:sp>
    </p:spTree>
  </p:cSld>
  <p:clrMapOvr>
    <a:masterClrMapping/>
  </p:clrMapOvr>
  <p:transition spd="med">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三、长期股权投资的新变化</a:t>
            </a:r>
            <a:endParaRPr lang="zh-CN" altLang="en-US" dirty="0"/>
          </a:p>
        </p:txBody>
      </p:sp>
      <p:sp>
        <p:nvSpPr>
          <p:cNvPr id="4" name="内容占位符 3"/>
          <p:cNvSpPr>
            <a:spLocks noGrp="1"/>
          </p:cNvSpPr>
          <p:nvPr>
            <p:ph sz="quarter" idx="1"/>
          </p:nvPr>
        </p:nvSpPr>
        <p:spPr>
          <a:xfrm>
            <a:off x="428596" y="1500174"/>
            <a:ext cx="7715304" cy="1428760"/>
          </a:xfrm>
        </p:spPr>
        <p:txBody>
          <a:bodyPr>
            <a:normAutofit lnSpcReduction="10000"/>
          </a:bodyPr>
          <a:lstStyle/>
          <a:p>
            <a:r>
              <a:rPr lang="zh-CN" altLang="en-US" dirty="0" smtClean="0"/>
              <a:t>长期股权投资的后续计量</a:t>
            </a:r>
            <a:endParaRPr lang="en-US" altLang="zh-CN" dirty="0" smtClean="0"/>
          </a:p>
          <a:p>
            <a:pPr marL="822960" lvl="1" indent="-457200">
              <a:buFont typeface="+mj-lt"/>
              <a:buAutoNum type="arabicPeriod"/>
            </a:pPr>
            <a:r>
              <a:rPr lang="zh-CN" altLang="en-US" dirty="0" smtClean="0"/>
              <a:t>成本法：</a:t>
            </a:r>
            <a:r>
              <a:rPr lang="zh-CN" altLang="en-US" dirty="0" smtClean="0">
                <a:solidFill>
                  <a:srgbClr val="FF0000"/>
                </a:solidFill>
              </a:rPr>
              <a:t>无变化</a:t>
            </a:r>
            <a:endParaRPr lang="en-US" altLang="zh-CN" dirty="0" smtClean="0">
              <a:solidFill>
                <a:srgbClr val="FF0000"/>
              </a:solidFill>
            </a:endParaRPr>
          </a:p>
          <a:p>
            <a:pPr marL="822960" lvl="1" indent="-457200">
              <a:buFont typeface="+mj-lt"/>
              <a:buAutoNum type="arabicPeriod"/>
            </a:pPr>
            <a:r>
              <a:rPr lang="zh-CN" altLang="en-US" dirty="0" smtClean="0"/>
              <a:t>权益法：主要变动是对被投资方所有者权益变动份额的确认。</a:t>
            </a:r>
            <a:endParaRPr lang="en-US" altLang="zh-CN" dirty="0" smtClean="0"/>
          </a:p>
        </p:txBody>
      </p:sp>
      <p:graphicFrame>
        <p:nvGraphicFramePr>
          <p:cNvPr id="30" name="图示 29"/>
          <p:cNvGraphicFramePr/>
          <p:nvPr/>
        </p:nvGraphicFramePr>
        <p:xfrm>
          <a:off x="1357290" y="2928934"/>
          <a:ext cx="6786610" cy="3214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一、本次准则的修订范围</a:t>
            </a:r>
            <a:endParaRPr lang="zh-CN" altLang="en-US" dirty="0"/>
          </a:p>
        </p:txBody>
      </p:sp>
      <p:sp>
        <p:nvSpPr>
          <p:cNvPr id="3" name="内容占位符 2"/>
          <p:cNvSpPr>
            <a:spLocks noGrp="1"/>
          </p:cNvSpPr>
          <p:nvPr>
            <p:ph sz="quarter" idx="1"/>
          </p:nvPr>
        </p:nvSpPr>
        <p:spPr/>
        <p:txBody>
          <a:bodyPr>
            <a:normAutofit/>
          </a:bodyPr>
          <a:lstStyle/>
          <a:p>
            <a:pPr marL="457200" indent="-457200"/>
            <a:r>
              <a:rPr lang="zh-CN" altLang="en-US" dirty="0" smtClean="0"/>
              <a:t>背景</a:t>
            </a:r>
            <a:endParaRPr lang="en-US" altLang="zh-CN" dirty="0" smtClean="0"/>
          </a:p>
          <a:p>
            <a:pPr marL="822960" lvl="1" indent="-457200"/>
            <a:r>
              <a:rPr lang="en-US" altLang="zh-CN" dirty="0" smtClean="0"/>
              <a:t>2010</a:t>
            </a:r>
            <a:r>
              <a:rPr lang="zh-CN" altLang="en-US" dirty="0" smtClean="0"/>
              <a:t>年</a:t>
            </a:r>
            <a:r>
              <a:rPr lang="en-US" altLang="zh-CN" dirty="0" smtClean="0"/>
              <a:t>4</a:t>
            </a:r>
            <a:r>
              <a:rPr lang="zh-CN" altLang="en-US" dirty="0" smtClean="0"/>
              <a:t>月</a:t>
            </a:r>
            <a:r>
              <a:rPr lang="en-US" altLang="zh-CN" dirty="0" smtClean="0"/>
              <a:t>2</a:t>
            </a:r>
            <a:r>
              <a:rPr lang="zh-CN" altLang="en-US" dirty="0" smtClean="0"/>
              <a:t>日，财政部发布</a:t>
            </a:r>
            <a:r>
              <a:rPr lang="en-US" altLang="zh-CN" dirty="0" smtClean="0"/>
              <a:t>《</a:t>
            </a:r>
            <a:r>
              <a:rPr lang="zh-CN" altLang="en-US" dirty="0" smtClean="0"/>
              <a:t>中国企业会计准则与国际财务报告准则持续趋同路线图</a:t>
            </a:r>
            <a:r>
              <a:rPr lang="en-US" altLang="zh-CN" dirty="0" smtClean="0"/>
              <a:t>》</a:t>
            </a:r>
            <a:r>
              <a:rPr lang="zh-CN" altLang="en-US" dirty="0" smtClean="0"/>
              <a:t>，做出如下承诺：</a:t>
            </a:r>
            <a:endParaRPr lang="en-US" altLang="zh-CN" dirty="0" smtClean="0"/>
          </a:p>
          <a:p>
            <a:pPr marL="822960" lvl="1" indent="-457200"/>
            <a:endParaRPr lang="en-US" altLang="zh-CN" dirty="0" smtClean="0"/>
          </a:p>
        </p:txBody>
      </p:sp>
      <p:graphicFrame>
        <p:nvGraphicFramePr>
          <p:cNvPr id="4" name="图示 3"/>
          <p:cNvGraphicFramePr/>
          <p:nvPr/>
        </p:nvGraphicFramePr>
        <p:xfrm>
          <a:off x="1524000" y="2857496"/>
          <a:ext cx="6096000" cy="3143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三、长期股权投资的新变化</a:t>
            </a:r>
            <a:endParaRPr lang="zh-CN" altLang="en-US" dirty="0"/>
          </a:p>
        </p:txBody>
      </p:sp>
      <p:sp>
        <p:nvSpPr>
          <p:cNvPr id="4" name="内容占位符 3"/>
          <p:cNvSpPr>
            <a:spLocks noGrp="1"/>
          </p:cNvSpPr>
          <p:nvPr>
            <p:ph sz="quarter" idx="1"/>
          </p:nvPr>
        </p:nvSpPr>
        <p:spPr>
          <a:xfrm>
            <a:off x="428596" y="1500174"/>
            <a:ext cx="7715304" cy="785818"/>
          </a:xfrm>
        </p:spPr>
        <p:txBody>
          <a:bodyPr>
            <a:normAutofit lnSpcReduction="10000"/>
          </a:bodyPr>
          <a:lstStyle/>
          <a:p>
            <a:r>
              <a:rPr lang="zh-CN" altLang="en-US" dirty="0" smtClean="0"/>
              <a:t>长期股权投资的后续计量</a:t>
            </a:r>
            <a:endParaRPr lang="en-US" altLang="zh-CN" dirty="0" smtClean="0"/>
          </a:p>
          <a:p>
            <a:pPr marL="822960" lvl="1" indent="-457200"/>
            <a:r>
              <a:rPr lang="zh-CN" altLang="en-US" dirty="0" smtClean="0"/>
              <a:t>权益法</a:t>
            </a:r>
            <a:endParaRPr lang="en-US" altLang="zh-CN" dirty="0" smtClean="0"/>
          </a:p>
        </p:txBody>
      </p:sp>
      <p:sp>
        <p:nvSpPr>
          <p:cNvPr id="5" name="TextBox 4"/>
          <p:cNvSpPr txBox="1"/>
          <p:nvPr/>
        </p:nvSpPr>
        <p:spPr>
          <a:xfrm>
            <a:off x="857224" y="2357430"/>
            <a:ext cx="7215238" cy="1200329"/>
          </a:xfrm>
          <a:prstGeom prst="rect">
            <a:avLst/>
          </a:prstGeom>
          <a:noFill/>
        </p:spPr>
        <p:txBody>
          <a:bodyPr wrap="square" rtlCol="0">
            <a:spAutoFit/>
          </a:bodyPr>
          <a:lstStyle/>
          <a:p>
            <a:r>
              <a:rPr lang="zh-CN" altLang="en-US" dirty="0" smtClean="0"/>
              <a:t>例：</a:t>
            </a:r>
            <a:r>
              <a:rPr lang="en-US" altLang="zh-CN" dirty="0" smtClean="0"/>
              <a:t>A</a:t>
            </a:r>
            <a:r>
              <a:rPr lang="zh-CN" altLang="en-US" dirty="0" smtClean="0"/>
              <a:t>公司持有</a:t>
            </a:r>
            <a:r>
              <a:rPr lang="en-US" altLang="zh-CN" dirty="0" smtClean="0"/>
              <a:t>B</a:t>
            </a:r>
            <a:r>
              <a:rPr lang="zh-CN" altLang="en-US" dirty="0" smtClean="0"/>
              <a:t>公司</a:t>
            </a:r>
            <a:r>
              <a:rPr lang="en-US" altLang="zh-CN" dirty="0" smtClean="0"/>
              <a:t>30%</a:t>
            </a:r>
            <a:r>
              <a:rPr lang="zh-CN" altLang="en-US" dirty="0" smtClean="0"/>
              <a:t>的股权，</a:t>
            </a:r>
            <a:r>
              <a:rPr lang="en-US" altLang="zh-CN" dirty="0" smtClean="0"/>
              <a:t>2014</a:t>
            </a:r>
            <a:r>
              <a:rPr lang="zh-CN" altLang="en-US" dirty="0" smtClean="0"/>
              <a:t>年</a:t>
            </a:r>
            <a:r>
              <a:rPr lang="en-US" altLang="zh-CN" dirty="0" smtClean="0"/>
              <a:t>B</a:t>
            </a:r>
            <a:r>
              <a:rPr lang="zh-CN" altLang="en-US" dirty="0" smtClean="0"/>
              <a:t>公司持有的可供出售金融资产的公允价值增加</a:t>
            </a:r>
            <a:r>
              <a:rPr lang="en-US" altLang="zh-CN" dirty="0" smtClean="0"/>
              <a:t>100</a:t>
            </a:r>
            <a:r>
              <a:rPr lang="zh-CN" altLang="en-US" dirty="0" smtClean="0"/>
              <a:t>万元，则</a:t>
            </a:r>
            <a:r>
              <a:rPr lang="en-US" altLang="zh-CN" dirty="0" smtClean="0"/>
              <a:t>A</a:t>
            </a:r>
            <a:r>
              <a:rPr lang="zh-CN" altLang="en-US" dirty="0" smtClean="0"/>
              <a:t>公司的账务处理应为：</a:t>
            </a:r>
            <a:endParaRPr lang="en-US" altLang="zh-CN" dirty="0" smtClean="0"/>
          </a:p>
          <a:p>
            <a:r>
              <a:rPr lang="zh-CN" altLang="en-US" dirty="0" smtClean="0"/>
              <a:t>　　</a:t>
            </a:r>
            <a:r>
              <a:rPr lang="zh-CN" altLang="en-US" dirty="0" smtClean="0">
                <a:latin typeface="楷体_GB2312" pitchFamily="49" charset="-122"/>
                <a:ea typeface="楷体_GB2312" pitchFamily="49" charset="-122"/>
              </a:rPr>
              <a:t>借：长期股权投资－</a:t>
            </a:r>
            <a:r>
              <a:rPr lang="en-US" altLang="zh-CN" dirty="0" smtClean="0">
                <a:latin typeface="楷体_GB2312" pitchFamily="49" charset="-122"/>
                <a:ea typeface="楷体_GB2312" pitchFamily="49" charset="-122"/>
              </a:rPr>
              <a:t>B</a:t>
            </a:r>
            <a:r>
              <a:rPr lang="zh-CN" altLang="en-US" dirty="0" smtClean="0">
                <a:latin typeface="楷体_GB2312" pitchFamily="49" charset="-122"/>
                <a:ea typeface="楷体_GB2312" pitchFamily="49" charset="-122"/>
              </a:rPr>
              <a:t>公司－其他综合收益　　  </a:t>
            </a:r>
            <a:r>
              <a:rPr lang="en-US" altLang="zh-CN" dirty="0" smtClean="0">
                <a:latin typeface="楷体_GB2312" pitchFamily="49" charset="-122"/>
                <a:ea typeface="楷体_GB2312" pitchFamily="49" charset="-122"/>
              </a:rPr>
              <a:t>300</a:t>
            </a:r>
            <a:r>
              <a:rPr lang="zh-CN" altLang="en-US" dirty="0" smtClean="0">
                <a:latin typeface="楷体_GB2312" pitchFamily="49" charset="-122"/>
                <a:ea typeface="楷体_GB2312" pitchFamily="49" charset="-122"/>
              </a:rPr>
              <a:t> </a:t>
            </a:r>
            <a:r>
              <a:rPr lang="en-US" altLang="zh-CN" dirty="0" smtClean="0">
                <a:latin typeface="楷体_GB2312" pitchFamily="49" charset="-122"/>
                <a:ea typeface="楷体_GB2312" pitchFamily="49" charset="-122"/>
              </a:rPr>
              <a:t>000</a:t>
            </a:r>
          </a:p>
          <a:p>
            <a:r>
              <a:rPr lang="zh-CN" altLang="en-US" dirty="0" smtClean="0">
                <a:latin typeface="楷体_GB2312" pitchFamily="49" charset="-122"/>
                <a:ea typeface="楷体_GB2312" pitchFamily="49" charset="-122"/>
              </a:rPr>
              <a:t>　　　　贷：其他综合收益　　　　　　　　　　　 </a:t>
            </a:r>
            <a:r>
              <a:rPr lang="en-US" altLang="zh-CN" dirty="0" smtClean="0">
                <a:latin typeface="楷体_GB2312" pitchFamily="49" charset="-122"/>
                <a:ea typeface="楷体_GB2312" pitchFamily="49" charset="-122"/>
              </a:rPr>
              <a:t>300</a:t>
            </a:r>
            <a:r>
              <a:rPr lang="zh-CN" altLang="en-US" dirty="0" smtClean="0">
                <a:latin typeface="楷体_GB2312" pitchFamily="49" charset="-122"/>
                <a:ea typeface="楷体_GB2312" pitchFamily="49" charset="-122"/>
              </a:rPr>
              <a:t> </a:t>
            </a:r>
            <a:r>
              <a:rPr lang="en-US" altLang="zh-CN" dirty="0" smtClean="0">
                <a:latin typeface="楷体_GB2312" pitchFamily="49" charset="-122"/>
                <a:ea typeface="楷体_GB2312" pitchFamily="49" charset="-122"/>
              </a:rPr>
              <a:t>000</a:t>
            </a:r>
            <a:endParaRPr lang="zh-CN" altLang="en-US" dirty="0">
              <a:latin typeface="楷体_GB2312" pitchFamily="49" charset="-122"/>
              <a:ea typeface="楷体_GB2312" pitchFamily="49" charset="-122"/>
            </a:endParaRPr>
          </a:p>
        </p:txBody>
      </p:sp>
      <p:graphicFrame>
        <p:nvGraphicFramePr>
          <p:cNvPr id="6" name="图示 5"/>
          <p:cNvGraphicFramePr/>
          <p:nvPr/>
        </p:nvGraphicFramePr>
        <p:xfrm>
          <a:off x="857224" y="3643314"/>
          <a:ext cx="6762776" cy="16430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1357290" y="5429264"/>
            <a:ext cx="5072098" cy="646331"/>
          </a:xfrm>
          <a:prstGeom prst="rect">
            <a:avLst/>
          </a:prstGeom>
          <a:noFill/>
        </p:spPr>
        <p:txBody>
          <a:bodyPr wrap="square" rtlCol="0">
            <a:spAutoFit/>
          </a:bodyPr>
          <a:lstStyle/>
          <a:p>
            <a:r>
              <a:rPr lang="zh-CN" altLang="en-US" dirty="0" smtClean="0">
                <a:latin typeface="楷体_GB2312" pitchFamily="49" charset="-122"/>
                <a:ea typeface="楷体_GB2312" pitchFamily="49" charset="-122"/>
              </a:rPr>
              <a:t>借：长期股权投资－其他权益变动</a:t>
            </a:r>
            <a:endParaRPr lang="en-US" altLang="zh-CN" dirty="0" smtClean="0">
              <a:latin typeface="楷体_GB2312" pitchFamily="49" charset="-122"/>
              <a:ea typeface="楷体_GB2312" pitchFamily="49" charset="-122"/>
            </a:endParaRPr>
          </a:p>
          <a:p>
            <a:r>
              <a:rPr lang="zh-CN" altLang="en-US" dirty="0" smtClean="0">
                <a:latin typeface="楷体_GB2312" pitchFamily="49" charset="-122"/>
                <a:ea typeface="楷体_GB2312" pitchFamily="49" charset="-122"/>
              </a:rPr>
              <a:t>　　贷：资本公积－其他资本公积</a:t>
            </a:r>
            <a:endParaRPr lang="zh-CN" altLang="en-US" dirty="0">
              <a:latin typeface="楷体_GB2312" pitchFamily="49" charset="-122"/>
              <a:ea typeface="楷体_GB2312" pitchFamily="49" charset="-122"/>
            </a:endParaRPr>
          </a:p>
        </p:txBody>
      </p:sp>
    </p:spTree>
  </p:cSld>
  <p:clrMapOvr>
    <a:masterClrMapping/>
  </p:clrMapOvr>
  <p:transition spd="med">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三、长期股权投资的新变化</a:t>
            </a:r>
            <a:endParaRPr lang="zh-CN" altLang="en-US" dirty="0"/>
          </a:p>
        </p:txBody>
      </p:sp>
      <p:sp>
        <p:nvSpPr>
          <p:cNvPr id="4" name="内容占位符 3"/>
          <p:cNvSpPr>
            <a:spLocks noGrp="1"/>
          </p:cNvSpPr>
          <p:nvPr>
            <p:ph sz="quarter" idx="1"/>
          </p:nvPr>
        </p:nvSpPr>
        <p:spPr>
          <a:xfrm>
            <a:off x="428596" y="1500174"/>
            <a:ext cx="7715304" cy="4643470"/>
          </a:xfrm>
        </p:spPr>
        <p:txBody>
          <a:bodyPr>
            <a:normAutofit/>
          </a:bodyPr>
          <a:lstStyle/>
          <a:p>
            <a:r>
              <a:rPr lang="zh-CN" altLang="en-US" dirty="0" smtClean="0"/>
              <a:t>长期股权投资的处置</a:t>
            </a:r>
            <a:endParaRPr lang="en-US" altLang="zh-CN" dirty="0" smtClean="0"/>
          </a:p>
          <a:p>
            <a:pPr lvl="1"/>
            <a:r>
              <a:rPr lang="zh-CN" altLang="en-US" dirty="0" smtClean="0"/>
              <a:t>长期股权投资账面价值与实际取得价款之间的差额，计入当期损益。</a:t>
            </a:r>
            <a:endParaRPr lang="en-US" altLang="zh-CN" dirty="0" smtClean="0"/>
          </a:p>
          <a:p>
            <a:pPr lvl="1"/>
            <a:r>
              <a:rPr lang="zh-CN" altLang="en-US" dirty="0" smtClean="0"/>
              <a:t>采用权益法核算的，处置长期股权投资时，采用与被投资单位直接处置相关资产或负债相同的基础，按相应比例对原计入其他综合收益的部分进行会计处理。</a:t>
            </a:r>
            <a:endParaRPr lang="en-US" altLang="zh-CN" dirty="0" smtClean="0"/>
          </a:p>
          <a:p>
            <a:pPr lvl="1"/>
            <a:r>
              <a:rPr lang="zh-CN" altLang="en-US" dirty="0" smtClean="0"/>
              <a:t>会计分录：</a:t>
            </a:r>
            <a:endParaRPr lang="en-US" altLang="zh-CN" dirty="0" smtClean="0"/>
          </a:p>
          <a:p>
            <a:pPr lvl="2"/>
            <a:r>
              <a:rPr lang="zh-CN" altLang="en-US" dirty="0" smtClean="0"/>
              <a:t>借：其他综合收益</a:t>
            </a:r>
            <a:endParaRPr lang="en-US" altLang="zh-CN" dirty="0" smtClean="0"/>
          </a:p>
          <a:p>
            <a:pPr lvl="2"/>
            <a:r>
              <a:rPr lang="zh-CN" altLang="en-US" dirty="0" smtClean="0"/>
              <a:t>　　贷：投资收益</a:t>
            </a:r>
            <a:endParaRPr lang="en-US" altLang="zh-CN" dirty="0" smtClean="0"/>
          </a:p>
          <a:p>
            <a:pPr lvl="1"/>
            <a:endParaRPr lang="en-US" altLang="zh-CN" dirty="0" smtClean="0"/>
          </a:p>
        </p:txBody>
      </p:sp>
    </p:spTree>
  </p:cSld>
  <p:clrMapOvr>
    <a:masterClrMapping/>
  </p:clrMapOvr>
  <p:transition spd="med">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四、职工薪酬的新变化</a:t>
            </a:r>
            <a:endParaRPr lang="zh-CN" altLang="en-US" dirty="0"/>
          </a:p>
        </p:txBody>
      </p:sp>
      <p:sp>
        <p:nvSpPr>
          <p:cNvPr id="3" name="内容占位符 2"/>
          <p:cNvSpPr>
            <a:spLocks noGrp="1"/>
          </p:cNvSpPr>
          <p:nvPr>
            <p:ph sz="quarter" idx="1"/>
          </p:nvPr>
        </p:nvSpPr>
        <p:spPr/>
        <p:txBody>
          <a:bodyPr/>
          <a:lstStyle/>
          <a:p>
            <a:r>
              <a:rPr lang="zh-CN" altLang="en-US" dirty="0" smtClean="0"/>
              <a:t>职工薪酬的范围</a:t>
            </a:r>
            <a:endParaRPr lang="en-US" altLang="zh-CN" dirty="0" smtClean="0"/>
          </a:p>
          <a:p>
            <a:pPr lvl="1"/>
            <a:r>
              <a:rPr lang="zh-CN" altLang="en-US" dirty="0" smtClean="0"/>
              <a:t>职工薪酬，是指企业为获得职工提供的服务或解除劳动关系而给予的各种形式的报酬或补偿。</a:t>
            </a:r>
            <a:endParaRPr lang="zh-CN" altLang="en-US" dirty="0"/>
          </a:p>
        </p:txBody>
      </p:sp>
      <p:graphicFrame>
        <p:nvGraphicFramePr>
          <p:cNvPr id="4" name="图示 3"/>
          <p:cNvGraphicFramePr/>
          <p:nvPr/>
        </p:nvGraphicFramePr>
        <p:xfrm>
          <a:off x="1071538" y="2928934"/>
          <a:ext cx="6548462" cy="21431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五边形 4"/>
          <p:cNvSpPr/>
          <p:nvPr/>
        </p:nvSpPr>
        <p:spPr>
          <a:xfrm>
            <a:off x="1000100" y="5286388"/>
            <a:ext cx="6786610" cy="85725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企业提供给职工配偶、子女、受赡养人、已故员工遗属及其他受益人等的福利，也属于职工薪酬</a:t>
            </a:r>
            <a:endParaRPr lang="zh-CN" altLang="en-US" dirty="0"/>
          </a:p>
        </p:txBody>
      </p:sp>
    </p:spTree>
  </p:cSld>
  <p:clrMapOvr>
    <a:masterClrMapping/>
  </p:clrMapOvr>
  <p:transition spd="med">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四、职工薪酬的新变化</a:t>
            </a:r>
            <a:endParaRPr lang="zh-CN" altLang="en-US" dirty="0"/>
          </a:p>
        </p:txBody>
      </p:sp>
      <p:sp>
        <p:nvSpPr>
          <p:cNvPr id="3" name="内容占位符 2"/>
          <p:cNvSpPr>
            <a:spLocks noGrp="1"/>
          </p:cNvSpPr>
          <p:nvPr>
            <p:ph sz="quarter" idx="1"/>
          </p:nvPr>
        </p:nvSpPr>
        <p:spPr/>
        <p:txBody>
          <a:bodyPr/>
          <a:lstStyle/>
          <a:p>
            <a:r>
              <a:rPr lang="zh-CN" altLang="en-US" dirty="0" smtClean="0"/>
              <a:t>短期薪酬的会计处理</a:t>
            </a:r>
            <a:endParaRPr lang="zh-CN" altLang="en-US" dirty="0"/>
          </a:p>
        </p:txBody>
      </p:sp>
      <p:graphicFrame>
        <p:nvGraphicFramePr>
          <p:cNvPr id="4" name="表格 3"/>
          <p:cNvGraphicFramePr>
            <a:graphicFrameLocks noGrp="1"/>
          </p:cNvGraphicFramePr>
          <p:nvPr/>
        </p:nvGraphicFramePr>
        <p:xfrm>
          <a:off x="857224" y="2143116"/>
          <a:ext cx="7286676" cy="3769360"/>
        </p:xfrm>
        <a:graphic>
          <a:graphicData uri="http://schemas.openxmlformats.org/drawingml/2006/table">
            <a:tbl>
              <a:tblPr firstRow="1" bandRow="1">
                <a:tableStyleId>{BC89EF96-8CEA-46FF-86C4-4CE0E7609802}</a:tableStyleId>
              </a:tblPr>
              <a:tblGrid>
                <a:gridCol w="1501150"/>
                <a:gridCol w="1713560"/>
                <a:gridCol w="4071966"/>
              </a:tblGrid>
              <a:tr h="370840">
                <a:tc gridSpan="2">
                  <a:txBody>
                    <a:bodyPr/>
                    <a:lstStyle/>
                    <a:p>
                      <a:pPr algn="ctr"/>
                      <a:r>
                        <a:rPr lang="zh-CN" altLang="en-US" sz="1400" dirty="0" smtClean="0"/>
                        <a:t>项　目</a:t>
                      </a:r>
                      <a:endParaRPr lang="zh-CN" altLang="en-US" sz="1400" dirty="0"/>
                    </a:p>
                  </a:txBody>
                  <a:tcPr anchor="ctr"/>
                </a:tc>
                <a:tc hMerge="1">
                  <a:txBody>
                    <a:bodyPr/>
                    <a:lstStyle/>
                    <a:p>
                      <a:endParaRPr lang="zh-CN" altLang="en-US"/>
                    </a:p>
                  </a:txBody>
                  <a:tcPr/>
                </a:tc>
                <a:tc>
                  <a:txBody>
                    <a:bodyPr/>
                    <a:lstStyle/>
                    <a:p>
                      <a:pPr algn="ctr"/>
                      <a:r>
                        <a:rPr lang="zh-CN" altLang="en-US" sz="1400" dirty="0" smtClean="0"/>
                        <a:t>会计处理</a:t>
                      </a:r>
                      <a:endParaRPr lang="zh-CN" altLang="en-US" sz="1400" dirty="0"/>
                    </a:p>
                  </a:txBody>
                  <a:tcPr anchor="ctr"/>
                </a:tc>
              </a:tr>
              <a:tr h="370840">
                <a:tc gridSpan="2">
                  <a:txBody>
                    <a:bodyPr/>
                    <a:lstStyle/>
                    <a:p>
                      <a:r>
                        <a:rPr lang="zh-CN" altLang="en-US" sz="1400" dirty="0" smtClean="0"/>
                        <a:t>职工工资、奖金、津贴和补贴</a:t>
                      </a:r>
                      <a:endParaRPr lang="zh-CN" altLang="en-US" sz="1400" dirty="0"/>
                    </a:p>
                  </a:txBody>
                  <a:tcPr anchor="ctr"/>
                </a:tc>
                <a:tc hMerge="1">
                  <a:txBody>
                    <a:bodyPr/>
                    <a:lstStyle/>
                    <a:p>
                      <a:endParaRPr lang="zh-CN" altLang="en-US"/>
                    </a:p>
                  </a:txBody>
                  <a:tcPr/>
                </a:tc>
                <a:tc>
                  <a:txBody>
                    <a:bodyPr/>
                    <a:lstStyle/>
                    <a:p>
                      <a:pPr algn="l"/>
                      <a:r>
                        <a:rPr lang="zh-CN" altLang="en-US" sz="1400" dirty="0" smtClean="0">
                          <a:solidFill>
                            <a:schemeClr val="tx1"/>
                          </a:solidFill>
                        </a:rPr>
                        <a:t>与原准则相同</a:t>
                      </a:r>
                      <a:endParaRPr lang="zh-CN" altLang="en-US" sz="1400" dirty="0">
                        <a:solidFill>
                          <a:schemeClr val="tx1"/>
                        </a:solidFill>
                      </a:endParaRPr>
                    </a:p>
                  </a:txBody>
                  <a:tcPr anchor="ctr"/>
                </a:tc>
              </a:tr>
              <a:tr h="370840">
                <a:tc gridSpan="2">
                  <a:txBody>
                    <a:bodyPr/>
                    <a:lstStyle/>
                    <a:p>
                      <a:r>
                        <a:rPr lang="zh-CN" altLang="en-US" sz="1400" dirty="0" smtClean="0"/>
                        <a:t>职工福利费</a:t>
                      </a:r>
                      <a:endParaRPr lang="zh-CN" altLang="en-US" sz="1400" dirty="0"/>
                    </a:p>
                  </a:txBody>
                  <a:tcPr anchor="ctr"/>
                </a:tc>
                <a:tc hMerge="1">
                  <a:txBody>
                    <a:bodyPr/>
                    <a:lstStyle/>
                    <a:p>
                      <a:endParaRPr lang="zh-CN" altLang="en-US"/>
                    </a:p>
                  </a:txBody>
                  <a:tcPr/>
                </a:tc>
                <a:tc>
                  <a:txBody>
                    <a:bodyPr/>
                    <a:lstStyle/>
                    <a:p>
                      <a:pPr algn="l"/>
                      <a:r>
                        <a:rPr lang="zh-CN" altLang="en-US" sz="1400" dirty="0" smtClean="0">
                          <a:solidFill>
                            <a:srgbClr val="FF0000"/>
                          </a:solidFill>
                        </a:rPr>
                        <a:t>在实际发生时根据实际发生额核算，非货币性福利按照公允价值计量。</a:t>
                      </a:r>
                      <a:endParaRPr lang="zh-CN" altLang="en-US" sz="1400" dirty="0">
                        <a:solidFill>
                          <a:srgbClr val="FF0000"/>
                        </a:solidFill>
                      </a:endParaRPr>
                    </a:p>
                  </a:txBody>
                  <a:tcPr anchor="ctr"/>
                </a:tc>
              </a:tr>
              <a:tr h="370840">
                <a:tc gridSpan="2">
                  <a:txBody>
                    <a:bodyPr/>
                    <a:lstStyle/>
                    <a:p>
                      <a:r>
                        <a:rPr lang="zh-CN" altLang="en-US" sz="1400" dirty="0" smtClean="0"/>
                        <a:t>医疗保险费、工伤保险费和生育保险费</a:t>
                      </a:r>
                      <a:endParaRPr lang="zh-CN" altLang="en-US" sz="1400" dirty="0"/>
                    </a:p>
                  </a:txBody>
                  <a:tcPr anchor="ctr"/>
                </a:tc>
                <a:tc hMerge="1">
                  <a:txBody>
                    <a:bodyPr/>
                    <a:lstStyle/>
                    <a:p>
                      <a:endParaRPr lang="zh-CN"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dirty="0" smtClean="0">
                          <a:solidFill>
                            <a:schemeClr val="tx1"/>
                          </a:solidFill>
                        </a:rPr>
                        <a:t>与原准则相同（</a:t>
                      </a:r>
                      <a:r>
                        <a:rPr lang="zh-CN" altLang="en-US" sz="1400" dirty="0" smtClean="0">
                          <a:solidFill>
                            <a:srgbClr val="FF0000"/>
                          </a:solidFill>
                        </a:rPr>
                        <a:t>养老保险费、失业保险费属于离职后福利</a:t>
                      </a:r>
                      <a:r>
                        <a:rPr lang="zh-CN" altLang="en-US" sz="1400" dirty="0" smtClean="0">
                          <a:solidFill>
                            <a:schemeClr val="tx1"/>
                          </a:solidFill>
                        </a:rPr>
                        <a:t>）</a:t>
                      </a:r>
                      <a:endParaRPr lang="zh-CN" altLang="en-US" sz="1400" dirty="0">
                        <a:solidFill>
                          <a:schemeClr val="tx1"/>
                        </a:solidFill>
                      </a:endParaRPr>
                    </a:p>
                  </a:txBody>
                  <a:tcPr anchor="ctr"/>
                </a:tc>
              </a:tr>
              <a:tr h="370840">
                <a:tc gridSpan="2">
                  <a:txBody>
                    <a:bodyPr/>
                    <a:lstStyle/>
                    <a:p>
                      <a:r>
                        <a:rPr lang="zh-CN" altLang="en-US" sz="1400" dirty="0" smtClean="0"/>
                        <a:t>住房公积金</a:t>
                      </a:r>
                      <a:endParaRPr lang="zh-CN" altLang="en-US" sz="1400" dirty="0"/>
                    </a:p>
                  </a:txBody>
                  <a:tcPr anchor="ctr"/>
                </a:tc>
                <a:tc hMerge="1">
                  <a:txBody>
                    <a:bodyPr/>
                    <a:lstStyle/>
                    <a:p>
                      <a:endParaRPr lang="zh-CN"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dirty="0" smtClean="0">
                          <a:solidFill>
                            <a:schemeClr val="tx1"/>
                          </a:solidFill>
                        </a:rPr>
                        <a:t>与原准则相同</a:t>
                      </a:r>
                    </a:p>
                  </a:txBody>
                  <a:tcPr anchor="ctr"/>
                </a:tc>
              </a:tr>
              <a:tr h="370840">
                <a:tc gridSpan="2">
                  <a:txBody>
                    <a:bodyPr/>
                    <a:lstStyle/>
                    <a:p>
                      <a:r>
                        <a:rPr lang="zh-CN" altLang="en-US" sz="1400" dirty="0" smtClean="0"/>
                        <a:t>工会经费和职工教育经费</a:t>
                      </a:r>
                      <a:endParaRPr lang="zh-CN" altLang="en-US" sz="1400" dirty="0"/>
                    </a:p>
                  </a:txBody>
                  <a:tcPr anchor="ctr"/>
                </a:tc>
                <a:tc hMerge="1">
                  <a:txBody>
                    <a:bodyPr/>
                    <a:lstStyle/>
                    <a:p>
                      <a:endParaRPr lang="zh-CN"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dirty="0" smtClean="0">
                          <a:solidFill>
                            <a:schemeClr val="tx1"/>
                          </a:solidFill>
                        </a:rPr>
                        <a:t>与原准则相同</a:t>
                      </a:r>
                      <a:endParaRPr lang="zh-CN" altLang="en-US" sz="1400" dirty="0">
                        <a:solidFill>
                          <a:schemeClr val="tx1"/>
                        </a:solidFill>
                      </a:endParaRPr>
                    </a:p>
                  </a:txBody>
                  <a:tcPr anchor="ctr"/>
                </a:tc>
              </a:tr>
              <a:tr h="370840">
                <a:tc rowSpan="2">
                  <a:txBody>
                    <a:bodyPr/>
                    <a:lstStyle/>
                    <a:p>
                      <a:r>
                        <a:rPr lang="zh-CN" altLang="en-US" sz="1400" dirty="0" smtClean="0"/>
                        <a:t>短期带薪缺勤</a:t>
                      </a:r>
                      <a:endParaRPr lang="zh-CN" altLang="en-US" sz="1400" dirty="0"/>
                    </a:p>
                  </a:txBody>
                  <a:tcPr anchor="ctr"/>
                </a:tc>
                <a:tc>
                  <a:txBody>
                    <a:bodyPr/>
                    <a:lstStyle/>
                    <a:p>
                      <a:r>
                        <a:rPr lang="zh-CN" altLang="en-US" sz="1400" dirty="0" smtClean="0"/>
                        <a:t>累积带薪缺勤</a:t>
                      </a:r>
                      <a:endParaRPr lang="zh-CN" altLang="en-US" sz="1400" dirty="0"/>
                    </a:p>
                  </a:txBody>
                  <a:tcPr anchor="ctr"/>
                </a:tc>
                <a:tc>
                  <a:txBody>
                    <a:bodyPr/>
                    <a:lstStyle/>
                    <a:p>
                      <a:r>
                        <a:rPr lang="zh-CN" altLang="en-US" sz="1400" dirty="0" smtClean="0"/>
                        <a:t>应当在职工提供了服务从而增加了其未来享有的带薪缺勤权利时，确认相关职工薪酬，并以累积未行使权利而增加的预期支付金额计量。</a:t>
                      </a:r>
                      <a:endParaRPr lang="zh-CN" altLang="en-US" sz="1400" dirty="0"/>
                    </a:p>
                  </a:txBody>
                  <a:tcPr anchor="ctr"/>
                </a:tc>
              </a:tr>
              <a:tr h="370840">
                <a:tc vMerge="1">
                  <a:txBody>
                    <a:bodyPr/>
                    <a:lstStyle/>
                    <a:p>
                      <a:endParaRPr lang="zh-CN" altLang="en-US" sz="1400" dirty="0"/>
                    </a:p>
                  </a:txBody>
                  <a:tcPr anchor="ctr"/>
                </a:tc>
                <a:tc>
                  <a:txBody>
                    <a:bodyPr/>
                    <a:lstStyle/>
                    <a:p>
                      <a:r>
                        <a:rPr lang="zh-CN" altLang="en-US" sz="1400" dirty="0" smtClean="0"/>
                        <a:t>非累积带薪缺勤</a:t>
                      </a:r>
                      <a:endParaRPr lang="zh-CN" altLang="en-US" sz="1400" dirty="0"/>
                    </a:p>
                  </a:txBody>
                  <a:tcPr anchor="ctr"/>
                </a:tc>
                <a:tc>
                  <a:txBody>
                    <a:bodyPr/>
                    <a:lstStyle/>
                    <a:p>
                      <a:r>
                        <a:rPr lang="zh-CN" altLang="en-US" sz="1400" dirty="0" smtClean="0"/>
                        <a:t>应当在职工实际发生缺勤的会计期间确认相关职工薪酬，但</a:t>
                      </a:r>
                      <a:r>
                        <a:rPr lang="zh-CN" altLang="en-US" sz="1400" dirty="0" smtClean="0">
                          <a:solidFill>
                            <a:srgbClr val="FF0000"/>
                          </a:solidFill>
                        </a:rPr>
                        <a:t>不必额外作相应的账务处理</a:t>
                      </a:r>
                      <a:endParaRPr lang="zh-CN" altLang="en-US" sz="1400" dirty="0">
                        <a:solidFill>
                          <a:srgbClr val="FF0000"/>
                        </a:solidFill>
                      </a:endParaRPr>
                    </a:p>
                  </a:txBody>
                  <a:tcPr anchor="ctr"/>
                </a:tc>
              </a:tr>
            </a:tbl>
          </a:graphicData>
        </a:graphic>
      </p:graphicFrame>
    </p:spTree>
  </p:cSld>
  <p:clrMapOvr>
    <a:masterClrMapping/>
  </p:clrMapOvr>
  <p:transition spd="med">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四、职工薪酬的新变化</a:t>
            </a:r>
            <a:endParaRPr lang="zh-CN" altLang="en-US" dirty="0"/>
          </a:p>
        </p:txBody>
      </p:sp>
      <p:sp>
        <p:nvSpPr>
          <p:cNvPr id="3" name="内容占位符 2"/>
          <p:cNvSpPr>
            <a:spLocks noGrp="1"/>
          </p:cNvSpPr>
          <p:nvPr>
            <p:ph sz="quarter" idx="1"/>
          </p:nvPr>
        </p:nvSpPr>
        <p:spPr/>
        <p:txBody>
          <a:bodyPr/>
          <a:lstStyle/>
          <a:p>
            <a:r>
              <a:rPr lang="zh-CN" altLang="en-US" dirty="0" smtClean="0"/>
              <a:t>短期薪酬的会计处理</a:t>
            </a:r>
            <a:endParaRPr lang="en-US" altLang="zh-CN" dirty="0" smtClean="0"/>
          </a:p>
          <a:p>
            <a:pPr lvl="1"/>
            <a:r>
              <a:rPr lang="zh-CN" altLang="en-US" dirty="0" smtClean="0"/>
              <a:t>短期利润分享计划（或奖金计划）的确认和计量</a:t>
            </a:r>
            <a:endParaRPr lang="zh-CN" altLang="en-US" dirty="0"/>
          </a:p>
        </p:txBody>
      </p:sp>
      <p:sp>
        <p:nvSpPr>
          <p:cNvPr id="6" name="矩形 5"/>
          <p:cNvSpPr/>
          <p:nvPr/>
        </p:nvSpPr>
        <p:spPr>
          <a:xfrm>
            <a:off x="1142976" y="2500306"/>
            <a:ext cx="6929486" cy="584775"/>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r>
              <a:rPr lang="zh-CN" altLang="en-US" sz="1600" dirty="0" smtClean="0"/>
              <a:t>短期利润分享计划，是指职工提供服务而与职工达成的基于利润或其他经营成果提供薪酬的协议。长期利润分享计划属于其他长期职工薪酬。</a:t>
            </a:r>
            <a:endParaRPr lang="zh-CN" altLang="en-US" sz="1600" dirty="0"/>
          </a:p>
        </p:txBody>
      </p:sp>
      <p:graphicFrame>
        <p:nvGraphicFramePr>
          <p:cNvPr id="7" name="图示 6"/>
          <p:cNvGraphicFramePr/>
          <p:nvPr/>
        </p:nvGraphicFramePr>
        <p:xfrm>
          <a:off x="1142976" y="3143248"/>
          <a:ext cx="6858048" cy="24288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1071538" y="5572140"/>
            <a:ext cx="6000792" cy="923330"/>
          </a:xfrm>
          <a:prstGeom prst="rect">
            <a:avLst/>
          </a:prstGeom>
          <a:noFill/>
        </p:spPr>
        <p:txBody>
          <a:bodyPr wrap="square" rtlCol="0">
            <a:spAutoFit/>
          </a:bodyPr>
          <a:lstStyle/>
          <a:p>
            <a:r>
              <a:rPr lang="zh-CN" altLang="en-US" dirty="0" smtClean="0">
                <a:latin typeface="+mn-ea"/>
              </a:rPr>
              <a:t>会计分录为：</a:t>
            </a:r>
            <a:endParaRPr lang="en-US" altLang="zh-CN" dirty="0" smtClean="0">
              <a:latin typeface="+mn-ea"/>
            </a:endParaRPr>
          </a:p>
          <a:p>
            <a:r>
              <a:rPr lang="zh-CN" altLang="en-US" dirty="0" smtClean="0">
                <a:solidFill>
                  <a:srgbClr val="FF0000"/>
                </a:solidFill>
                <a:latin typeface="华文楷体" pitchFamily="2" charset="-122"/>
                <a:ea typeface="华文楷体" pitchFamily="2" charset="-122"/>
              </a:rPr>
              <a:t>　　借：管理费用</a:t>
            </a:r>
            <a:endParaRPr lang="en-US" altLang="zh-CN" dirty="0" smtClean="0">
              <a:solidFill>
                <a:srgbClr val="FF0000"/>
              </a:solidFill>
              <a:latin typeface="华文楷体" pitchFamily="2" charset="-122"/>
              <a:ea typeface="华文楷体" pitchFamily="2" charset="-122"/>
            </a:endParaRPr>
          </a:p>
          <a:p>
            <a:r>
              <a:rPr lang="zh-CN" altLang="en-US" dirty="0" smtClean="0">
                <a:solidFill>
                  <a:srgbClr val="FF0000"/>
                </a:solidFill>
                <a:latin typeface="华文楷体" pitchFamily="2" charset="-122"/>
                <a:ea typeface="华文楷体" pitchFamily="2" charset="-122"/>
              </a:rPr>
              <a:t>　　　　贷：应付职工薪酬</a:t>
            </a:r>
            <a:r>
              <a:rPr lang="en-US" altLang="zh-CN" dirty="0" smtClean="0">
                <a:solidFill>
                  <a:srgbClr val="FF0000"/>
                </a:solidFill>
                <a:latin typeface="华文楷体" pitchFamily="2" charset="-122"/>
                <a:ea typeface="华文楷体" pitchFamily="2" charset="-122"/>
              </a:rPr>
              <a:t>——</a:t>
            </a:r>
            <a:r>
              <a:rPr lang="zh-CN" altLang="en-US" dirty="0" smtClean="0">
                <a:solidFill>
                  <a:srgbClr val="FF0000"/>
                </a:solidFill>
                <a:latin typeface="华文楷体" pitchFamily="2" charset="-122"/>
                <a:ea typeface="华文楷体" pitchFamily="2" charset="-122"/>
              </a:rPr>
              <a:t>利润分享计划</a:t>
            </a:r>
            <a:endParaRPr lang="zh-CN" altLang="en-US" dirty="0">
              <a:solidFill>
                <a:srgbClr val="FF0000"/>
              </a:solidFill>
              <a:latin typeface="华文楷体" pitchFamily="2" charset="-122"/>
              <a:ea typeface="华文楷体" pitchFamily="2" charset="-122"/>
            </a:endParaRPr>
          </a:p>
        </p:txBody>
      </p:sp>
    </p:spTree>
  </p:cSld>
  <p:clrMapOvr>
    <a:masterClrMapping/>
  </p:clrMapOvr>
  <p:transition spd="med">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四、职工薪酬的新变化</a:t>
            </a:r>
            <a:endParaRPr lang="zh-CN" altLang="en-US" dirty="0"/>
          </a:p>
        </p:txBody>
      </p:sp>
      <p:sp>
        <p:nvSpPr>
          <p:cNvPr id="3" name="内容占位符 2"/>
          <p:cNvSpPr>
            <a:spLocks noGrp="1"/>
          </p:cNvSpPr>
          <p:nvPr>
            <p:ph sz="quarter" idx="1"/>
          </p:nvPr>
        </p:nvSpPr>
        <p:spPr>
          <a:xfrm>
            <a:off x="457200" y="1600200"/>
            <a:ext cx="7758138" cy="4873752"/>
          </a:xfrm>
        </p:spPr>
        <p:txBody>
          <a:bodyPr/>
          <a:lstStyle/>
          <a:p>
            <a:r>
              <a:rPr lang="zh-CN" altLang="en-US" dirty="0" smtClean="0"/>
              <a:t>离职后福利的会计处理</a:t>
            </a:r>
            <a:endParaRPr lang="en-US" altLang="zh-CN" dirty="0" smtClean="0"/>
          </a:p>
          <a:p>
            <a:pPr lvl="1"/>
            <a:r>
              <a:rPr lang="zh-CN" altLang="en-US" dirty="0" smtClean="0"/>
              <a:t>离职后福利，是指企业为获得职工提供的服务而在职工退休或与企业解除劳动关系后，提供的各种形式的报酬和福利，属于短期薪酬和辞退福利的除外。</a:t>
            </a:r>
            <a:endParaRPr lang="zh-CN" altLang="en-US" dirty="0"/>
          </a:p>
        </p:txBody>
      </p:sp>
      <p:graphicFrame>
        <p:nvGraphicFramePr>
          <p:cNvPr id="7" name="图示 6"/>
          <p:cNvGraphicFramePr/>
          <p:nvPr/>
        </p:nvGraphicFramePr>
        <p:xfrm>
          <a:off x="1142976" y="3214686"/>
          <a:ext cx="6929486" cy="30003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四、职工薪酬的新变化</a:t>
            </a:r>
            <a:endParaRPr lang="zh-CN" altLang="en-US" dirty="0"/>
          </a:p>
        </p:txBody>
      </p:sp>
      <p:sp>
        <p:nvSpPr>
          <p:cNvPr id="3" name="内容占位符 2"/>
          <p:cNvSpPr>
            <a:spLocks noGrp="1"/>
          </p:cNvSpPr>
          <p:nvPr>
            <p:ph sz="quarter" idx="1"/>
          </p:nvPr>
        </p:nvSpPr>
        <p:spPr>
          <a:xfrm>
            <a:off x="457200" y="1600200"/>
            <a:ext cx="7758138" cy="3186122"/>
          </a:xfrm>
        </p:spPr>
        <p:txBody>
          <a:bodyPr>
            <a:normAutofit lnSpcReduction="10000"/>
          </a:bodyPr>
          <a:lstStyle/>
          <a:p>
            <a:r>
              <a:rPr lang="zh-CN" altLang="en-US" dirty="0" smtClean="0"/>
              <a:t>辞退福利的会计处理</a:t>
            </a:r>
            <a:endParaRPr lang="en-US" altLang="zh-CN" dirty="0" smtClean="0"/>
          </a:p>
          <a:p>
            <a:pPr lvl="1"/>
            <a:r>
              <a:rPr lang="zh-CN" altLang="en-US" dirty="0" smtClean="0"/>
              <a:t>辞退福利，是指企业在职工劳动合同到期之前解除与职工的劳动关系，或者为鼓励职工自愿接受裁减而给予职工的补偿。</a:t>
            </a:r>
            <a:endParaRPr lang="en-US" altLang="zh-CN" dirty="0" smtClean="0"/>
          </a:p>
          <a:p>
            <a:pPr lvl="1"/>
            <a:r>
              <a:rPr lang="zh-CN" altLang="en-US" dirty="0" smtClean="0"/>
              <a:t>企业在确定提供的经济补偿是否为辞退福利时，应当区分辞退福利或正常退休养老金。</a:t>
            </a:r>
            <a:r>
              <a:rPr lang="zh-CN" altLang="en-US" dirty="0" smtClean="0">
                <a:solidFill>
                  <a:srgbClr val="FF0000"/>
                </a:solidFill>
              </a:rPr>
              <a:t>如内退人员正式退休之前属于辞退福利，正式退休后属于离职后福利，每年需要精算重估。</a:t>
            </a:r>
            <a:endParaRPr lang="en-US" altLang="zh-CN" dirty="0" smtClean="0"/>
          </a:p>
          <a:p>
            <a:pPr lvl="1"/>
            <a:r>
              <a:rPr lang="zh-CN" altLang="en-US" dirty="0" smtClean="0"/>
              <a:t>企业应当按照辞退计划条款的规定，合理预计并确认辞退福利产生的职工薪酬负债。</a:t>
            </a:r>
            <a:endParaRPr lang="en-US" altLang="zh-CN" dirty="0" smtClean="0"/>
          </a:p>
          <a:p>
            <a:pPr lvl="1"/>
            <a:r>
              <a:rPr lang="zh-CN" altLang="en-US" dirty="0" smtClean="0"/>
              <a:t>会计分录：</a:t>
            </a:r>
            <a:endParaRPr lang="en-US" altLang="zh-CN" dirty="0" smtClean="0"/>
          </a:p>
          <a:p>
            <a:pPr lvl="1"/>
            <a:endParaRPr lang="zh-CN" altLang="en-US" dirty="0"/>
          </a:p>
        </p:txBody>
      </p:sp>
      <p:sp>
        <p:nvSpPr>
          <p:cNvPr id="5" name="TextBox 4"/>
          <p:cNvSpPr txBox="1"/>
          <p:nvPr/>
        </p:nvSpPr>
        <p:spPr>
          <a:xfrm>
            <a:off x="1142976" y="4643446"/>
            <a:ext cx="5357850" cy="707886"/>
          </a:xfrm>
          <a:prstGeom prst="rect">
            <a:avLst/>
          </a:prstGeom>
          <a:noFill/>
        </p:spPr>
        <p:txBody>
          <a:bodyPr wrap="square" rtlCol="0">
            <a:spAutoFit/>
          </a:bodyPr>
          <a:lstStyle/>
          <a:p>
            <a:r>
              <a:rPr lang="zh-CN" altLang="en-US" sz="2000" dirty="0" smtClean="0">
                <a:solidFill>
                  <a:srgbClr val="FF0000"/>
                </a:solidFill>
                <a:latin typeface="华文楷体" pitchFamily="2" charset="-122"/>
                <a:ea typeface="华文楷体" pitchFamily="2" charset="-122"/>
              </a:rPr>
              <a:t>借：管理费用</a:t>
            </a:r>
            <a:endParaRPr lang="en-US" altLang="zh-CN" sz="2000" dirty="0" smtClean="0">
              <a:solidFill>
                <a:srgbClr val="FF0000"/>
              </a:solidFill>
              <a:latin typeface="华文楷体" pitchFamily="2" charset="-122"/>
              <a:ea typeface="华文楷体" pitchFamily="2" charset="-122"/>
            </a:endParaRPr>
          </a:p>
          <a:p>
            <a:r>
              <a:rPr lang="zh-CN" altLang="en-US" sz="2000" dirty="0" smtClean="0">
                <a:solidFill>
                  <a:srgbClr val="FF0000"/>
                </a:solidFill>
                <a:latin typeface="华文楷体" pitchFamily="2" charset="-122"/>
                <a:ea typeface="华文楷体" pitchFamily="2" charset="-122"/>
              </a:rPr>
              <a:t>　　贷：应付职工薪酬</a:t>
            </a:r>
            <a:r>
              <a:rPr lang="en-US" altLang="zh-CN" sz="2000" dirty="0" smtClean="0">
                <a:solidFill>
                  <a:srgbClr val="FF0000"/>
                </a:solidFill>
                <a:latin typeface="华文楷体" pitchFamily="2" charset="-122"/>
                <a:ea typeface="华文楷体" pitchFamily="2" charset="-122"/>
              </a:rPr>
              <a:t>——</a:t>
            </a:r>
            <a:r>
              <a:rPr lang="zh-CN" altLang="en-US" sz="2000" dirty="0" smtClean="0">
                <a:solidFill>
                  <a:srgbClr val="FF0000"/>
                </a:solidFill>
                <a:latin typeface="华文楷体" pitchFamily="2" charset="-122"/>
                <a:ea typeface="华文楷体" pitchFamily="2" charset="-122"/>
              </a:rPr>
              <a:t>辞退福利</a:t>
            </a:r>
            <a:endParaRPr lang="zh-CN" altLang="en-US" sz="2000" dirty="0">
              <a:solidFill>
                <a:srgbClr val="FF0000"/>
              </a:solidFill>
              <a:latin typeface="华文楷体" pitchFamily="2" charset="-122"/>
              <a:ea typeface="华文楷体" pitchFamily="2" charset="-122"/>
            </a:endParaRPr>
          </a:p>
        </p:txBody>
      </p:sp>
      <p:sp>
        <p:nvSpPr>
          <p:cNvPr id="6" name="流程图: 预定义过程 5"/>
          <p:cNvSpPr/>
          <p:nvPr/>
        </p:nvSpPr>
        <p:spPr>
          <a:xfrm>
            <a:off x="928662" y="5500702"/>
            <a:ext cx="7215238" cy="714380"/>
          </a:xfrm>
          <a:prstGeom prst="flowChartPredefinedProcess">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dirty="0" smtClean="0"/>
              <a:t>福利计划的调整应当作为精算利得或损失进行其他综合收益，不能转入损益。</a:t>
            </a:r>
            <a:endParaRPr lang="zh-CN" altLang="en-US" dirty="0"/>
          </a:p>
        </p:txBody>
      </p:sp>
    </p:spTree>
  </p:cSld>
  <p:clrMapOvr>
    <a:masterClrMapping/>
  </p:clrMapOvr>
  <p:transition spd="med">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四、职工薪酬的新变化</a:t>
            </a:r>
            <a:endParaRPr lang="zh-CN" altLang="en-US" dirty="0"/>
          </a:p>
        </p:txBody>
      </p:sp>
      <p:sp>
        <p:nvSpPr>
          <p:cNvPr id="3" name="内容占位符 2"/>
          <p:cNvSpPr>
            <a:spLocks noGrp="1"/>
          </p:cNvSpPr>
          <p:nvPr>
            <p:ph sz="quarter" idx="1"/>
          </p:nvPr>
        </p:nvSpPr>
        <p:spPr>
          <a:xfrm>
            <a:off x="457200" y="1600200"/>
            <a:ext cx="7758138" cy="4873752"/>
          </a:xfrm>
        </p:spPr>
        <p:txBody>
          <a:bodyPr/>
          <a:lstStyle/>
          <a:p>
            <a:r>
              <a:rPr lang="zh-CN" altLang="en-US" dirty="0" smtClean="0"/>
              <a:t>其他长期职工福利的会计处理</a:t>
            </a:r>
            <a:endParaRPr lang="en-US" altLang="zh-CN" dirty="0" smtClean="0"/>
          </a:p>
        </p:txBody>
      </p:sp>
      <p:graphicFrame>
        <p:nvGraphicFramePr>
          <p:cNvPr id="5" name="图示 4"/>
          <p:cNvGraphicFramePr/>
          <p:nvPr/>
        </p:nvGraphicFramePr>
        <p:xfrm>
          <a:off x="857224" y="2285992"/>
          <a:ext cx="7000924" cy="1357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9" name="组合 18"/>
          <p:cNvGrpSpPr/>
          <p:nvPr/>
        </p:nvGrpSpPr>
        <p:grpSpPr>
          <a:xfrm>
            <a:off x="1071538" y="4214818"/>
            <a:ext cx="6929486" cy="1857388"/>
            <a:chOff x="1071538" y="4214818"/>
            <a:chExt cx="6929486" cy="1857388"/>
          </a:xfrm>
        </p:grpSpPr>
        <p:sp>
          <p:nvSpPr>
            <p:cNvPr id="6" name="圆角矩形 5"/>
            <p:cNvSpPr/>
            <p:nvPr/>
          </p:nvSpPr>
          <p:spPr>
            <a:xfrm>
              <a:off x="1071538" y="4214818"/>
              <a:ext cx="642942" cy="17145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会计处理</a:t>
              </a:r>
              <a:endParaRPr lang="zh-CN" altLang="en-US" dirty="0"/>
            </a:p>
          </p:txBody>
        </p:sp>
        <p:sp>
          <p:nvSpPr>
            <p:cNvPr id="7" name="圆角矩形 6"/>
            <p:cNvSpPr/>
            <p:nvPr/>
          </p:nvSpPr>
          <p:spPr>
            <a:xfrm>
              <a:off x="2428860" y="4214818"/>
              <a:ext cx="2357454"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符合设定提存计划的</a:t>
              </a:r>
              <a:endParaRPr lang="zh-CN" altLang="en-US" sz="1600" dirty="0"/>
            </a:p>
          </p:txBody>
        </p:sp>
        <p:sp>
          <p:nvSpPr>
            <p:cNvPr id="8" name="圆角矩形 7"/>
            <p:cNvSpPr/>
            <p:nvPr/>
          </p:nvSpPr>
          <p:spPr>
            <a:xfrm>
              <a:off x="5357818" y="4214818"/>
              <a:ext cx="2643206"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按照有关设定提存计划的有关规定处理</a:t>
              </a:r>
              <a:endParaRPr lang="zh-CN" altLang="en-US" sz="1600" dirty="0"/>
            </a:p>
          </p:txBody>
        </p:sp>
        <p:sp>
          <p:nvSpPr>
            <p:cNvPr id="9" name="圆角矩形 8"/>
            <p:cNvSpPr/>
            <p:nvPr/>
          </p:nvSpPr>
          <p:spPr>
            <a:xfrm>
              <a:off x="2428860" y="5286388"/>
              <a:ext cx="2357454"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不符合设定提存计划的</a:t>
              </a:r>
              <a:endParaRPr lang="zh-CN" altLang="en-US" sz="1600" dirty="0"/>
            </a:p>
          </p:txBody>
        </p:sp>
        <p:sp>
          <p:nvSpPr>
            <p:cNvPr id="10" name="圆角矩形 9"/>
            <p:cNvSpPr/>
            <p:nvPr/>
          </p:nvSpPr>
          <p:spPr>
            <a:xfrm>
              <a:off x="5357818" y="5000636"/>
              <a:ext cx="2643206" cy="10715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适用设定受益计划的有关规定，但重新计量其他长期职工福利净负债或净资产所产生的变动计入当期损益或相关资产成本</a:t>
              </a:r>
              <a:endParaRPr lang="zh-CN" altLang="en-US" sz="1400" dirty="0"/>
            </a:p>
          </p:txBody>
        </p:sp>
        <p:cxnSp>
          <p:nvCxnSpPr>
            <p:cNvPr id="12" name="直接箭头连接符 11"/>
            <p:cNvCxnSpPr>
              <a:stCxn id="6" idx="3"/>
              <a:endCxn id="7" idx="1"/>
            </p:cNvCxnSpPr>
            <p:nvPr/>
          </p:nvCxnSpPr>
          <p:spPr>
            <a:xfrm flipV="1">
              <a:off x="1714480" y="4464851"/>
              <a:ext cx="714380" cy="6072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a:stCxn id="6" idx="3"/>
              <a:endCxn id="9" idx="1"/>
            </p:cNvCxnSpPr>
            <p:nvPr/>
          </p:nvCxnSpPr>
          <p:spPr>
            <a:xfrm>
              <a:off x="1714480" y="5072074"/>
              <a:ext cx="714380" cy="46434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a:stCxn id="7" idx="3"/>
              <a:endCxn id="8" idx="1"/>
            </p:cNvCxnSpPr>
            <p:nvPr/>
          </p:nvCxnSpPr>
          <p:spPr>
            <a:xfrm>
              <a:off x="4786314" y="4464851"/>
              <a:ext cx="5715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a:stCxn id="9" idx="3"/>
              <a:endCxn id="10" idx="1"/>
            </p:cNvCxnSpPr>
            <p:nvPr/>
          </p:nvCxnSpPr>
          <p:spPr>
            <a:xfrm>
              <a:off x="4786314" y="5536421"/>
              <a:ext cx="5715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med">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五、公允价值计量准则</a:t>
            </a:r>
            <a:endParaRPr lang="zh-CN" altLang="en-US" dirty="0"/>
          </a:p>
        </p:txBody>
      </p:sp>
      <p:sp>
        <p:nvSpPr>
          <p:cNvPr id="3" name="内容占位符 2"/>
          <p:cNvSpPr>
            <a:spLocks noGrp="1"/>
          </p:cNvSpPr>
          <p:nvPr>
            <p:ph sz="quarter" idx="1"/>
          </p:nvPr>
        </p:nvSpPr>
        <p:spPr/>
        <p:txBody>
          <a:bodyPr/>
          <a:lstStyle/>
          <a:p>
            <a:r>
              <a:rPr lang="zh-CN" altLang="en-US" dirty="0" smtClean="0"/>
              <a:t>公允价值定义</a:t>
            </a:r>
            <a:endParaRPr lang="zh-CN" altLang="en-US" dirty="0"/>
          </a:p>
        </p:txBody>
      </p:sp>
      <p:graphicFrame>
        <p:nvGraphicFramePr>
          <p:cNvPr id="4" name="表格 3"/>
          <p:cNvGraphicFramePr>
            <a:graphicFrameLocks noGrp="1"/>
          </p:cNvGraphicFramePr>
          <p:nvPr/>
        </p:nvGraphicFramePr>
        <p:xfrm>
          <a:off x="1071538" y="2285992"/>
          <a:ext cx="6929486" cy="1193800"/>
        </p:xfrm>
        <a:graphic>
          <a:graphicData uri="http://schemas.openxmlformats.org/drawingml/2006/table">
            <a:tbl>
              <a:tblPr firstRow="1" bandRow="1">
                <a:tableStyleId>{5C22544A-7EE6-4342-B048-85BDC9FD1C3A}</a:tableStyleId>
              </a:tblPr>
              <a:tblGrid>
                <a:gridCol w="3464743"/>
                <a:gridCol w="3464743"/>
              </a:tblGrid>
              <a:tr h="370840">
                <a:tc>
                  <a:txBody>
                    <a:bodyPr/>
                    <a:lstStyle/>
                    <a:p>
                      <a:pPr algn="ctr"/>
                      <a:r>
                        <a:rPr lang="zh-CN" altLang="en-US" sz="1600" dirty="0" smtClean="0"/>
                        <a:t>公允价值原定义</a:t>
                      </a:r>
                      <a:endParaRPr lang="zh-CN" altLang="en-US" sz="1600" dirty="0"/>
                    </a:p>
                  </a:txBody>
                  <a:tcPr/>
                </a:tc>
                <a:tc>
                  <a:txBody>
                    <a:bodyPr/>
                    <a:lstStyle/>
                    <a:p>
                      <a:pPr algn="ctr"/>
                      <a:r>
                        <a:rPr lang="zh-CN" altLang="en-US" sz="1600" dirty="0" smtClean="0"/>
                        <a:t>公允价值新定义</a:t>
                      </a:r>
                      <a:endParaRPr lang="zh-CN" altLang="en-US" sz="1600" dirty="0"/>
                    </a:p>
                  </a:txBody>
                  <a:tcPr/>
                </a:tc>
              </a:tr>
              <a:tr h="370840">
                <a:tc>
                  <a:txBody>
                    <a:bodyPr/>
                    <a:lstStyle/>
                    <a:p>
                      <a:r>
                        <a:rPr lang="zh-CN" altLang="en-US" sz="1600" dirty="0" smtClean="0"/>
                        <a:t>在公平交易中，熟悉情况的交易双方自愿进行资产交换或者债务清偿的金额。</a:t>
                      </a:r>
                      <a:endParaRPr lang="zh-CN" altLang="en-US" sz="1600" dirty="0"/>
                    </a:p>
                  </a:txBody>
                  <a:tcPr/>
                </a:tc>
                <a:tc>
                  <a:txBody>
                    <a:bodyPr/>
                    <a:lstStyle/>
                    <a:p>
                      <a:r>
                        <a:rPr lang="zh-CN" altLang="en-US" sz="1600" dirty="0" smtClean="0"/>
                        <a:t>公允价值是市场参与者在计量日发生的有序交易中，出售一项资产所收到或者转移一项负债所需支付的价格。</a:t>
                      </a:r>
                      <a:endParaRPr lang="zh-CN" altLang="en-US" sz="1600" dirty="0"/>
                    </a:p>
                  </a:txBody>
                  <a:tcPr/>
                </a:tc>
              </a:tr>
            </a:tbl>
          </a:graphicData>
        </a:graphic>
      </p:graphicFrame>
      <p:sp>
        <p:nvSpPr>
          <p:cNvPr id="5" name="云形标注 4"/>
          <p:cNvSpPr/>
          <p:nvPr/>
        </p:nvSpPr>
        <p:spPr>
          <a:xfrm>
            <a:off x="6500826" y="928670"/>
            <a:ext cx="2143140" cy="1214446"/>
          </a:xfrm>
          <a:prstGeom prst="cloudCallou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400" dirty="0" smtClean="0">
                <a:solidFill>
                  <a:srgbClr val="C00000"/>
                </a:solidFill>
                <a:latin typeface="+mj-ea"/>
                <a:ea typeface="+mj-ea"/>
              </a:rPr>
              <a:t>基本准则中的公允价值定义也进行了相应的修改。</a:t>
            </a:r>
            <a:endParaRPr lang="zh-CN" altLang="en-US" sz="1400" dirty="0">
              <a:solidFill>
                <a:srgbClr val="C00000"/>
              </a:solidFill>
              <a:latin typeface="+mj-ea"/>
              <a:ea typeface="+mj-ea"/>
            </a:endParaRPr>
          </a:p>
        </p:txBody>
      </p:sp>
      <p:graphicFrame>
        <p:nvGraphicFramePr>
          <p:cNvPr id="6" name="图示 5"/>
          <p:cNvGraphicFramePr/>
          <p:nvPr/>
        </p:nvGraphicFramePr>
        <p:xfrm>
          <a:off x="1071538" y="3929066"/>
          <a:ext cx="6929486" cy="1785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五、公允价值计量准则</a:t>
            </a:r>
            <a:endParaRPr lang="zh-CN" altLang="en-US" dirty="0"/>
          </a:p>
        </p:txBody>
      </p:sp>
      <p:sp>
        <p:nvSpPr>
          <p:cNvPr id="3" name="内容占位符 2"/>
          <p:cNvSpPr>
            <a:spLocks noGrp="1"/>
          </p:cNvSpPr>
          <p:nvPr>
            <p:ph sz="quarter" idx="1"/>
          </p:nvPr>
        </p:nvSpPr>
        <p:spPr>
          <a:xfrm>
            <a:off x="500034" y="1643050"/>
            <a:ext cx="7467600" cy="4873752"/>
          </a:xfrm>
        </p:spPr>
        <p:txBody>
          <a:bodyPr/>
          <a:lstStyle/>
          <a:p>
            <a:r>
              <a:rPr lang="zh-CN" altLang="en-US" dirty="0" smtClean="0"/>
              <a:t>公允价值计量准则的适用范围</a:t>
            </a:r>
            <a:endParaRPr lang="en-US" altLang="zh-CN" dirty="0" smtClean="0"/>
          </a:p>
          <a:p>
            <a:pPr lvl="1"/>
            <a:r>
              <a:rPr lang="zh-CN" altLang="en-US" dirty="0" smtClean="0"/>
              <a:t>公允价值计量准则适用于其他相关准则要求或者允许采用公允价值进行计量或披露的情形。</a:t>
            </a:r>
            <a:endParaRPr lang="zh-CN" altLang="en-US" dirty="0"/>
          </a:p>
        </p:txBody>
      </p:sp>
      <p:graphicFrame>
        <p:nvGraphicFramePr>
          <p:cNvPr id="4" name="表格 3"/>
          <p:cNvGraphicFramePr>
            <a:graphicFrameLocks noGrp="1"/>
          </p:cNvGraphicFramePr>
          <p:nvPr/>
        </p:nvGraphicFramePr>
        <p:xfrm>
          <a:off x="1142975" y="3000372"/>
          <a:ext cx="6429420" cy="2225040"/>
        </p:xfrm>
        <a:graphic>
          <a:graphicData uri="http://schemas.openxmlformats.org/drawingml/2006/table">
            <a:tbl>
              <a:tblPr firstRow="1" bandRow="1">
                <a:tableStyleId>{5C22544A-7EE6-4342-B048-85BDC9FD1C3A}</a:tableStyleId>
              </a:tblPr>
              <a:tblGrid>
                <a:gridCol w="4714908"/>
                <a:gridCol w="1714512"/>
              </a:tblGrid>
              <a:tr h="370840">
                <a:tc>
                  <a:txBody>
                    <a:bodyPr/>
                    <a:lstStyle/>
                    <a:p>
                      <a:pPr algn="ctr"/>
                      <a:r>
                        <a:rPr lang="zh-CN" altLang="en-US" sz="1600" dirty="0" smtClean="0"/>
                        <a:t>计量或披露事项</a:t>
                      </a:r>
                      <a:endParaRPr lang="zh-CN" altLang="en-US" sz="1600" dirty="0"/>
                    </a:p>
                  </a:txBody>
                  <a:tcPr/>
                </a:tc>
                <a:tc>
                  <a:txBody>
                    <a:bodyPr/>
                    <a:lstStyle/>
                    <a:p>
                      <a:pPr algn="ctr"/>
                      <a:r>
                        <a:rPr lang="zh-CN" altLang="en-US" sz="1600" dirty="0" smtClean="0"/>
                        <a:t>是否适用</a:t>
                      </a:r>
                      <a:endParaRPr lang="zh-CN" altLang="en-US" sz="1600" dirty="0"/>
                    </a:p>
                  </a:txBody>
                  <a:tcPr/>
                </a:tc>
              </a:tr>
              <a:tr h="370840">
                <a:tc>
                  <a:txBody>
                    <a:bodyPr/>
                    <a:lstStyle/>
                    <a:p>
                      <a:r>
                        <a:rPr lang="zh-CN" altLang="en-US" sz="1600" dirty="0" smtClean="0">
                          <a:solidFill>
                            <a:srgbClr val="FF0000"/>
                          </a:solidFill>
                        </a:rPr>
                        <a:t>如何计量</a:t>
                      </a:r>
                      <a:r>
                        <a:rPr lang="zh-CN" altLang="en-US" sz="1600" dirty="0" smtClean="0"/>
                        <a:t>相关资产或负债的公允价值</a:t>
                      </a:r>
                      <a:endParaRPr lang="zh-CN" altLang="en-US" sz="1600" dirty="0"/>
                    </a:p>
                  </a:txBody>
                  <a:tcPr/>
                </a:tc>
                <a:tc>
                  <a:txBody>
                    <a:bodyPr/>
                    <a:lstStyle/>
                    <a:p>
                      <a:pPr algn="ctr"/>
                      <a:r>
                        <a:rPr lang="zh-CN" altLang="en-US" sz="1600" dirty="0" smtClean="0"/>
                        <a:t>是</a:t>
                      </a:r>
                      <a:endParaRPr lang="zh-CN" altLang="en-US" sz="1600" dirty="0"/>
                    </a:p>
                  </a:txBody>
                  <a:tcPr/>
                </a:tc>
              </a:tr>
              <a:tr h="370840">
                <a:tc>
                  <a:txBody>
                    <a:bodyPr/>
                    <a:lstStyle/>
                    <a:p>
                      <a:r>
                        <a:rPr kumimoji="0" lang="zh-CN" altLang="en-US" sz="1600" kern="1200" dirty="0" smtClean="0">
                          <a:solidFill>
                            <a:srgbClr val="FF0000"/>
                          </a:solidFill>
                          <a:latin typeface="+mn-lt"/>
                          <a:ea typeface="+mn-ea"/>
                          <a:cs typeface="+mn-cs"/>
                        </a:rPr>
                        <a:t>披露</a:t>
                      </a:r>
                      <a:r>
                        <a:rPr lang="zh-CN" altLang="en-US" sz="1600" dirty="0" smtClean="0"/>
                        <a:t>哪些公允价值计量的相关信息</a:t>
                      </a:r>
                      <a:endParaRPr lang="zh-CN" altLang="en-US" sz="1600" dirty="0"/>
                    </a:p>
                  </a:txBody>
                  <a:tcPr/>
                </a:tc>
                <a:tc>
                  <a:txBody>
                    <a:bodyPr/>
                    <a:lstStyle/>
                    <a:p>
                      <a:pPr algn="ctr"/>
                      <a:r>
                        <a:rPr lang="zh-CN" altLang="en-US" sz="1600" dirty="0" smtClean="0"/>
                        <a:t>是</a:t>
                      </a:r>
                      <a:endParaRPr lang="zh-CN" altLang="en-US" sz="1600" dirty="0"/>
                    </a:p>
                  </a:txBody>
                  <a:tcPr/>
                </a:tc>
              </a:tr>
              <a:tr h="370840">
                <a:tc>
                  <a:txBody>
                    <a:bodyPr/>
                    <a:lstStyle/>
                    <a:p>
                      <a:r>
                        <a:rPr lang="zh-CN" altLang="en-US" sz="1600" dirty="0" smtClean="0">
                          <a:solidFill>
                            <a:srgbClr val="FF0000"/>
                          </a:solidFill>
                        </a:rPr>
                        <a:t>是否应当</a:t>
                      </a:r>
                      <a:r>
                        <a:rPr lang="zh-CN" altLang="en-US" sz="1600" dirty="0" smtClean="0"/>
                        <a:t>以公允价值计量相关资产或负债</a:t>
                      </a:r>
                      <a:endParaRPr lang="zh-CN" altLang="en-US" sz="1600" dirty="0"/>
                    </a:p>
                  </a:txBody>
                  <a:tcPr/>
                </a:tc>
                <a:tc>
                  <a:txBody>
                    <a:bodyPr/>
                    <a:lstStyle/>
                    <a:p>
                      <a:pPr algn="ctr"/>
                      <a:r>
                        <a:rPr lang="zh-CN" altLang="en-US" sz="1600" dirty="0" smtClean="0"/>
                        <a:t>否</a:t>
                      </a:r>
                      <a:endParaRPr lang="zh-CN" altLang="en-US" sz="1600" dirty="0"/>
                    </a:p>
                  </a:txBody>
                  <a:tcPr/>
                </a:tc>
              </a:tr>
              <a:tr h="370840">
                <a:tc>
                  <a:txBody>
                    <a:bodyPr/>
                    <a:lstStyle/>
                    <a:p>
                      <a:r>
                        <a:rPr lang="zh-CN" altLang="en-US" sz="1600" dirty="0" smtClean="0">
                          <a:solidFill>
                            <a:srgbClr val="FF0000"/>
                          </a:solidFill>
                        </a:rPr>
                        <a:t>何时</a:t>
                      </a:r>
                      <a:r>
                        <a:rPr lang="zh-CN" altLang="en-US" sz="1600" dirty="0" smtClean="0"/>
                        <a:t>进行公允价值计量</a:t>
                      </a:r>
                      <a:endParaRPr lang="zh-CN" altLang="en-US" sz="1600" dirty="0"/>
                    </a:p>
                  </a:txBody>
                  <a:tcPr/>
                </a:tc>
                <a:tc>
                  <a:txBody>
                    <a:bodyPr/>
                    <a:lstStyle/>
                    <a:p>
                      <a:pPr algn="ctr"/>
                      <a:r>
                        <a:rPr lang="zh-CN" altLang="en-US" sz="1600" dirty="0" smtClean="0"/>
                        <a:t>否</a:t>
                      </a:r>
                      <a:endParaRPr lang="zh-CN" altLang="en-US" sz="1600" dirty="0"/>
                    </a:p>
                  </a:txBody>
                  <a:tcPr/>
                </a:tc>
              </a:tr>
              <a:tr h="370840">
                <a:tc>
                  <a:txBody>
                    <a:bodyPr/>
                    <a:lstStyle/>
                    <a:p>
                      <a:r>
                        <a:rPr lang="zh-CN" altLang="en-US" sz="1600" dirty="0" smtClean="0">
                          <a:solidFill>
                            <a:srgbClr val="FF0000"/>
                          </a:solidFill>
                        </a:rPr>
                        <a:t>公允价值变动</a:t>
                      </a:r>
                      <a:r>
                        <a:rPr lang="zh-CN" altLang="en-US" sz="1600" dirty="0" smtClean="0"/>
                        <a:t>应当计入当期损益还是其他综合收益</a:t>
                      </a:r>
                      <a:endParaRPr lang="zh-CN" altLang="en-US" sz="1600" dirty="0"/>
                    </a:p>
                  </a:txBody>
                  <a:tcPr/>
                </a:tc>
                <a:tc>
                  <a:txBody>
                    <a:bodyPr/>
                    <a:lstStyle/>
                    <a:p>
                      <a:pPr algn="ctr"/>
                      <a:r>
                        <a:rPr lang="zh-CN" altLang="en-US" sz="1600" dirty="0" smtClean="0"/>
                        <a:t>否</a:t>
                      </a:r>
                      <a:endParaRPr lang="zh-CN" altLang="en-US" sz="1600" dirty="0"/>
                    </a:p>
                  </a:txBody>
                  <a:tcPr/>
                </a:tc>
              </a:tr>
            </a:tbl>
          </a:graphicData>
        </a:graphic>
      </p:graphicFrame>
      <p:sp>
        <p:nvSpPr>
          <p:cNvPr id="7" name="横卷形 6"/>
          <p:cNvSpPr/>
          <p:nvPr/>
        </p:nvSpPr>
        <p:spPr>
          <a:xfrm>
            <a:off x="1071538" y="5286388"/>
            <a:ext cx="6643734" cy="1071570"/>
          </a:xfrm>
          <a:prstGeom prst="horizontalScroll">
            <a:avLst/>
          </a:prstGeom>
        </p:spPr>
        <p:style>
          <a:lnRef idx="2">
            <a:schemeClr val="accent1"/>
          </a:lnRef>
          <a:fillRef idx="1">
            <a:schemeClr val="lt1"/>
          </a:fillRef>
          <a:effectRef idx="0">
            <a:schemeClr val="accent1"/>
          </a:effectRef>
          <a:fontRef idx="minor">
            <a:schemeClr val="dk1"/>
          </a:fontRef>
        </p:style>
        <p:txBody>
          <a:bodyPr rtlCol="0" anchor="ctr"/>
          <a:lstStyle/>
          <a:p>
            <a:pPr>
              <a:buFont typeface="Wingdings" pitchFamily="2" charset="2"/>
              <a:buChar char="u"/>
            </a:pPr>
            <a:r>
              <a:rPr lang="zh-CN" altLang="en-US" sz="1600" dirty="0" smtClean="0">
                <a:solidFill>
                  <a:srgbClr val="FF0000"/>
                </a:solidFill>
              </a:rPr>
              <a:t>　公允价值计量框架适用于：</a:t>
            </a:r>
            <a:endParaRPr lang="en-US" altLang="zh-CN" sz="1600" dirty="0" smtClean="0">
              <a:solidFill>
                <a:srgbClr val="FF0000"/>
              </a:solidFill>
            </a:endParaRPr>
          </a:p>
          <a:p>
            <a:pPr marL="800100" lvl="1" indent="-342900">
              <a:buFont typeface="Wingdings" pitchFamily="2" charset="2"/>
              <a:buChar char="p"/>
            </a:pPr>
            <a:r>
              <a:rPr lang="zh-CN" altLang="en-US" sz="1600" dirty="0" smtClean="0"/>
              <a:t>相关资产或负债的初始计量和后续计量；</a:t>
            </a:r>
            <a:endParaRPr lang="en-US" altLang="zh-CN" sz="1600" dirty="0" smtClean="0"/>
          </a:p>
          <a:p>
            <a:pPr marL="800100" lvl="1" indent="-342900">
              <a:buFont typeface="Wingdings" pitchFamily="2" charset="2"/>
              <a:buChar char="p"/>
            </a:pPr>
            <a:r>
              <a:rPr lang="zh-CN" altLang="en-US" sz="1600" dirty="0" smtClean="0"/>
              <a:t>既适用于金融资产，也适用于非金融资产。</a:t>
            </a:r>
            <a:endParaRPr lang="zh-CN" altLang="en-US" sz="1600" dirty="0"/>
          </a:p>
        </p:txBody>
      </p:sp>
    </p:spTree>
  </p:cSld>
  <p:clrMapOvr>
    <a:masterClrMapping/>
  </p:clrMapOvr>
  <p:transition spd="med">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一、本次准则的修订范围</a:t>
            </a:r>
            <a:endParaRPr lang="zh-CN" altLang="en-US" dirty="0"/>
          </a:p>
        </p:txBody>
      </p:sp>
      <p:sp>
        <p:nvSpPr>
          <p:cNvPr id="3" name="内容占位符 2"/>
          <p:cNvSpPr>
            <a:spLocks noGrp="1"/>
          </p:cNvSpPr>
          <p:nvPr>
            <p:ph sz="quarter" idx="1"/>
          </p:nvPr>
        </p:nvSpPr>
        <p:spPr/>
        <p:txBody>
          <a:bodyPr>
            <a:normAutofit/>
          </a:bodyPr>
          <a:lstStyle/>
          <a:p>
            <a:pPr marL="457200" indent="-457200"/>
            <a:r>
              <a:rPr lang="zh-CN" altLang="en-US" dirty="0" smtClean="0"/>
              <a:t>背景</a:t>
            </a:r>
            <a:endParaRPr lang="en-US" altLang="zh-CN" dirty="0" smtClean="0"/>
          </a:p>
          <a:p>
            <a:pPr marL="822960" lvl="1" indent="-457200"/>
            <a:r>
              <a:rPr lang="zh-CN" altLang="en-US" dirty="0" smtClean="0"/>
              <a:t>国际财务报告准则制定的新进展</a:t>
            </a:r>
            <a:endParaRPr lang="en-US" altLang="zh-CN" dirty="0" smtClean="0"/>
          </a:p>
          <a:p>
            <a:pPr marL="1097280" lvl="2" indent="-457200"/>
            <a:r>
              <a:rPr lang="en-US" altLang="zh-CN" dirty="0" smtClean="0"/>
              <a:t>2008</a:t>
            </a:r>
            <a:r>
              <a:rPr lang="zh-CN" altLang="en-US" dirty="0" smtClean="0"/>
              <a:t>年国际金融危机之后，</a:t>
            </a:r>
            <a:r>
              <a:rPr lang="en-US" altLang="zh-CN" dirty="0" smtClean="0"/>
              <a:t>IASB</a:t>
            </a:r>
            <a:r>
              <a:rPr lang="zh-CN" altLang="en-US" dirty="0" smtClean="0"/>
              <a:t>制定和修订了</a:t>
            </a:r>
            <a:r>
              <a:rPr lang="en-US" altLang="zh-CN" dirty="0" smtClean="0"/>
              <a:t>8</a:t>
            </a:r>
            <a:r>
              <a:rPr lang="zh-CN" altLang="en-US" dirty="0" smtClean="0"/>
              <a:t>项国际准则</a:t>
            </a:r>
            <a:endParaRPr lang="en-US" altLang="zh-CN" dirty="0" smtClean="0"/>
          </a:p>
          <a:p>
            <a:pPr marL="822960" lvl="1" indent="-457200"/>
            <a:endParaRPr lang="en-US" altLang="zh-CN" dirty="0" smtClean="0"/>
          </a:p>
        </p:txBody>
      </p:sp>
      <p:graphicFrame>
        <p:nvGraphicFramePr>
          <p:cNvPr id="6" name="表格 5"/>
          <p:cNvGraphicFramePr>
            <a:graphicFrameLocks noGrp="1"/>
          </p:cNvGraphicFramePr>
          <p:nvPr/>
        </p:nvGraphicFramePr>
        <p:xfrm>
          <a:off x="1142976" y="2928935"/>
          <a:ext cx="6643734" cy="3308905"/>
        </p:xfrm>
        <a:graphic>
          <a:graphicData uri="http://schemas.openxmlformats.org/drawingml/2006/table">
            <a:tbl>
              <a:tblPr firstRow="1" bandRow="1">
                <a:tableStyleId>{69012ECD-51FC-41F1-AA8D-1B2483CD663E}</a:tableStyleId>
              </a:tblPr>
              <a:tblGrid>
                <a:gridCol w="857256"/>
                <a:gridCol w="1714512"/>
                <a:gridCol w="4071966"/>
              </a:tblGrid>
              <a:tr h="324655">
                <a:tc>
                  <a:txBody>
                    <a:bodyPr/>
                    <a:lstStyle/>
                    <a:p>
                      <a:pPr algn="ctr"/>
                      <a:r>
                        <a:rPr lang="zh-CN" altLang="en-US" sz="1400" dirty="0" smtClean="0"/>
                        <a:t>序号</a:t>
                      </a:r>
                      <a:endParaRPr lang="zh-CN" altLang="en-US" sz="1400" dirty="0"/>
                    </a:p>
                  </a:txBody>
                  <a:tcPr anchor="ctr"/>
                </a:tc>
                <a:tc>
                  <a:txBody>
                    <a:bodyPr/>
                    <a:lstStyle/>
                    <a:p>
                      <a:pPr algn="ctr"/>
                      <a:r>
                        <a:rPr lang="zh-CN" altLang="en-US" sz="1400" dirty="0" smtClean="0"/>
                        <a:t>制定</a:t>
                      </a:r>
                      <a:r>
                        <a:rPr lang="en-US" altLang="zh-CN" sz="1400" dirty="0" smtClean="0"/>
                        <a:t>/</a:t>
                      </a:r>
                      <a:r>
                        <a:rPr lang="zh-CN" altLang="en-US" sz="1400" dirty="0" smtClean="0"/>
                        <a:t>修订</a:t>
                      </a:r>
                      <a:endParaRPr lang="zh-CN" altLang="en-US" sz="1400" dirty="0"/>
                    </a:p>
                  </a:txBody>
                  <a:tcPr anchor="ctr"/>
                </a:tc>
                <a:tc>
                  <a:txBody>
                    <a:bodyPr/>
                    <a:lstStyle/>
                    <a:p>
                      <a:pPr algn="ctr"/>
                      <a:r>
                        <a:rPr lang="zh-CN" altLang="en-US" sz="1400" dirty="0" smtClean="0"/>
                        <a:t>准则名称</a:t>
                      </a:r>
                      <a:endParaRPr lang="zh-CN" altLang="en-US" sz="1400" dirty="0"/>
                    </a:p>
                  </a:txBody>
                  <a:tcPr anchor="ctr"/>
                </a:tc>
              </a:tr>
              <a:tr h="324655">
                <a:tc>
                  <a:txBody>
                    <a:bodyPr/>
                    <a:lstStyle/>
                    <a:p>
                      <a:pPr algn="ctr"/>
                      <a:r>
                        <a:rPr lang="en-US" altLang="zh-CN" sz="1400" dirty="0" smtClean="0"/>
                        <a:t>1</a:t>
                      </a:r>
                      <a:endParaRPr lang="zh-CN" altLang="en-US" sz="1400" dirty="0"/>
                    </a:p>
                  </a:txBody>
                  <a:tcPr anchor="ctr"/>
                </a:tc>
                <a:tc>
                  <a:txBody>
                    <a:bodyPr/>
                    <a:lstStyle/>
                    <a:p>
                      <a:pPr algn="ctr"/>
                      <a:r>
                        <a:rPr lang="zh-CN" altLang="en-US" sz="1400" dirty="0" smtClean="0"/>
                        <a:t>修订</a:t>
                      </a:r>
                      <a:endParaRPr lang="zh-CN" altLang="en-US" sz="1400" dirty="0"/>
                    </a:p>
                  </a:txBody>
                  <a:tcPr anchor="ctr"/>
                </a:tc>
                <a:tc>
                  <a:txBody>
                    <a:bodyPr/>
                    <a:lstStyle/>
                    <a:p>
                      <a:pPr algn="l"/>
                      <a:r>
                        <a:rPr lang="zh-CN" altLang="en-US" sz="1400" dirty="0" smtClean="0"/>
                        <a:t>国际会计准则第</a:t>
                      </a:r>
                      <a:r>
                        <a:rPr lang="en-US" altLang="zh-CN" sz="1400" dirty="0" smtClean="0"/>
                        <a:t>1</a:t>
                      </a:r>
                      <a:r>
                        <a:rPr lang="zh-CN" altLang="en-US" sz="1400" dirty="0" smtClean="0"/>
                        <a:t>号－财务报表列报</a:t>
                      </a:r>
                      <a:endParaRPr lang="zh-CN" altLang="en-US" sz="1400" dirty="0"/>
                    </a:p>
                  </a:txBody>
                  <a:tcPr anchor="ctr"/>
                </a:tc>
              </a:tr>
              <a:tr h="324655">
                <a:tc>
                  <a:txBody>
                    <a:bodyPr/>
                    <a:lstStyle/>
                    <a:p>
                      <a:pPr algn="ctr"/>
                      <a:r>
                        <a:rPr lang="en-US" altLang="zh-CN" sz="1400" dirty="0" smtClean="0"/>
                        <a:t>2</a:t>
                      </a:r>
                      <a:endParaRPr lang="zh-CN" altLang="en-US" sz="1400" dirty="0"/>
                    </a:p>
                  </a:txBody>
                  <a:tcPr anchor="ctr"/>
                </a:tc>
                <a:tc>
                  <a:txBody>
                    <a:bodyPr/>
                    <a:lstStyle/>
                    <a:p>
                      <a:pPr algn="ctr"/>
                      <a:r>
                        <a:rPr lang="zh-CN" altLang="en-US" sz="1400" dirty="0" smtClean="0"/>
                        <a:t>修订</a:t>
                      </a:r>
                      <a:endParaRPr lang="zh-CN" altLang="en-US" sz="1400" dirty="0"/>
                    </a:p>
                  </a:txBody>
                  <a:tcPr anchor="ctr"/>
                </a:tc>
                <a:tc>
                  <a:txBody>
                    <a:bodyPr/>
                    <a:lstStyle/>
                    <a:p>
                      <a:pPr algn="l"/>
                      <a:r>
                        <a:rPr lang="zh-CN" altLang="en-US" sz="1400" dirty="0" smtClean="0"/>
                        <a:t>国际会计准则第</a:t>
                      </a:r>
                      <a:r>
                        <a:rPr lang="en-US" altLang="zh-CN" sz="1400" dirty="0" smtClean="0"/>
                        <a:t>19</a:t>
                      </a:r>
                      <a:r>
                        <a:rPr lang="zh-CN" altLang="en-US" sz="1400" dirty="0" smtClean="0"/>
                        <a:t>号－雇员福利</a:t>
                      </a:r>
                      <a:endParaRPr lang="zh-CN" altLang="en-US" sz="1400" dirty="0"/>
                    </a:p>
                  </a:txBody>
                  <a:tcPr anchor="ctr"/>
                </a:tc>
              </a:tr>
              <a:tr h="324655">
                <a:tc>
                  <a:txBody>
                    <a:bodyPr/>
                    <a:lstStyle/>
                    <a:p>
                      <a:pPr algn="ctr"/>
                      <a:r>
                        <a:rPr lang="en-US" altLang="zh-CN" sz="1400" dirty="0" smtClean="0"/>
                        <a:t>3</a:t>
                      </a:r>
                      <a:endParaRPr lang="zh-CN" altLang="en-US" sz="1400" dirty="0"/>
                    </a:p>
                  </a:txBody>
                  <a:tcPr anchor="ctr"/>
                </a:tc>
                <a:tc>
                  <a:txBody>
                    <a:bodyPr/>
                    <a:lstStyle/>
                    <a:p>
                      <a:pPr algn="ctr"/>
                      <a:r>
                        <a:rPr lang="zh-CN" altLang="en-US" sz="1400" dirty="0" smtClean="0"/>
                        <a:t>修订</a:t>
                      </a:r>
                      <a:endParaRPr lang="zh-CN" altLang="en-US" sz="1400" dirty="0"/>
                    </a:p>
                  </a:txBody>
                  <a:tcPr anchor="ctr"/>
                </a:tc>
                <a:tc>
                  <a:txBody>
                    <a:bodyPr/>
                    <a:lstStyle/>
                    <a:p>
                      <a:pPr algn="l"/>
                      <a:r>
                        <a:rPr lang="zh-CN" altLang="en-US" sz="1400" dirty="0" smtClean="0"/>
                        <a:t>国际会计准则第</a:t>
                      </a:r>
                      <a:r>
                        <a:rPr lang="en-US" altLang="zh-CN" sz="1400" dirty="0" smtClean="0"/>
                        <a:t>27</a:t>
                      </a:r>
                      <a:r>
                        <a:rPr lang="zh-CN" altLang="en-US" sz="1400" dirty="0" smtClean="0"/>
                        <a:t>号－单独财务报表</a:t>
                      </a:r>
                      <a:endParaRPr lang="zh-CN" altLang="en-US" sz="1400" dirty="0"/>
                    </a:p>
                  </a:txBody>
                  <a:tcPr anchor="ctr"/>
                </a:tc>
              </a:tr>
              <a:tr h="506781">
                <a:tc>
                  <a:txBody>
                    <a:bodyPr/>
                    <a:lstStyle/>
                    <a:p>
                      <a:pPr algn="ctr"/>
                      <a:r>
                        <a:rPr lang="en-US" altLang="zh-CN" sz="1400" dirty="0" smtClean="0"/>
                        <a:t>4</a:t>
                      </a:r>
                      <a:endParaRPr lang="zh-CN" altLang="en-US" sz="1400" dirty="0"/>
                    </a:p>
                  </a:txBody>
                  <a:tcPr anchor="ctr"/>
                </a:tc>
                <a:tc>
                  <a:txBody>
                    <a:bodyPr/>
                    <a:lstStyle/>
                    <a:p>
                      <a:pPr algn="ctr"/>
                      <a:r>
                        <a:rPr lang="zh-CN" altLang="en-US" sz="1400" dirty="0" smtClean="0"/>
                        <a:t>修订</a:t>
                      </a:r>
                      <a:endParaRPr lang="zh-CN" altLang="en-US" sz="1400" dirty="0"/>
                    </a:p>
                  </a:txBody>
                  <a:tcPr anchor="ctr"/>
                </a:tc>
                <a:tc>
                  <a:txBody>
                    <a:bodyPr/>
                    <a:lstStyle/>
                    <a:p>
                      <a:pPr algn="l"/>
                      <a:r>
                        <a:rPr lang="zh-CN" altLang="en-US" sz="1400" dirty="0" smtClean="0"/>
                        <a:t>国际会计准则第</a:t>
                      </a:r>
                      <a:r>
                        <a:rPr lang="en-US" altLang="zh-CN" sz="1400" dirty="0" smtClean="0"/>
                        <a:t>28</a:t>
                      </a:r>
                      <a:r>
                        <a:rPr lang="zh-CN" altLang="en-US" sz="1400" dirty="0" smtClean="0"/>
                        <a:t>号－在联营企业和合营企业中的投资</a:t>
                      </a:r>
                      <a:endParaRPr lang="zh-CN" altLang="en-US" sz="1400" dirty="0"/>
                    </a:p>
                  </a:txBody>
                  <a:tcPr anchor="ctr"/>
                </a:tc>
              </a:tr>
              <a:tr h="324655">
                <a:tc>
                  <a:txBody>
                    <a:bodyPr/>
                    <a:lstStyle/>
                    <a:p>
                      <a:pPr algn="ctr"/>
                      <a:r>
                        <a:rPr lang="en-US" altLang="zh-CN" sz="1400" dirty="0" smtClean="0"/>
                        <a:t>5</a:t>
                      </a:r>
                      <a:endParaRPr lang="zh-CN" altLang="en-US" sz="1400" dirty="0"/>
                    </a:p>
                  </a:txBody>
                  <a:tcPr anchor="ctr"/>
                </a:tc>
                <a:tc>
                  <a:txBody>
                    <a:bodyPr/>
                    <a:lstStyle/>
                    <a:p>
                      <a:pPr algn="ctr"/>
                      <a:r>
                        <a:rPr lang="zh-CN" altLang="en-US" sz="1400" dirty="0" smtClean="0"/>
                        <a:t>制定</a:t>
                      </a:r>
                      <a:endParaRPr lang="zh-CN" altLang="en-US" sz="1400" dirty="0"/>
                    </a:p>
                  </a:txBody>
                  <a:tcPr anchor="ctr"/>
                </a:tc>
                <a:tc>
                  <a:txBody>
                    <a:bodyPr/>
                    <a:lstStyle/>
                    <a:p>
                      <a:pPr algn="l"/>
                      <a:r>
                        <a:rPr lang="zh-CN" altLang="en-US" sz="1400" dirty="0" smtClean="0"/>
                        <a:t>国际财务报告准则第</a:t>
                      </a:r>
                      <a:r>
                        <a:rPr lang="en-US" altLang="zh-CN" sz="1400" dirty="0" smtClean="0"/>
                        <a:t>10</a:t>
                      </a:r>
                      <a:r>
                        <a:rPr lang="zh-CN" altLang="en-US" sz="1400" dirty="0" smtClean="0"/>
                        <a:t>号－合并财务报表</a:t>
                      </a:r>
                      <a:endParaRPr lang="zh-CN" altLang="en-US" sz="1400" dirty="0"/>
                    </a:p>
                  </a:txBody>
                  <a:tcPr anchor="ctr"/>
                </a:tc>
              </a:tr>
              <a:tr h="324655">
                <a:tc>
                  <a:txBody>
                    <a:bodyPr/>
                    <a:lstStyle/>
                    <a:p>
                      <a:pPr algn="ctr"/>
                      <a:r>
                        <a:rPr lang="en-US" altLang="zh-CN" sz="1400" dirty="0" smtClean="0"/>
                        <a:t>6</a:t>
                      </a:r>
                      <a:endParaRPr lang="zh-CN" altLang="en-US" sz="1400" dirty="0"/>
                    </a:p>
                  </a:txBody>
                  <a:tcPr anchor="ctr"/>
                </a:tc>
                <a:tc>
                  <a:txBody>
                    <a:bodyPr/>
                    <a:lstStyle/>
                    <a:p>
                      <a:pPr algn="ctr"/>
                      <a:r>
                        <a:rPr lang="zh-CN" altLang="en-US" sz="1400" dirty="0" smtClean="0"/>
                        <a:t>制定</a:t>
                      </a:r>
                      <a:endParaRPr lang="zh-CN" altLang="en-US" sz="1400" dirty="0"/>
                    </a:p>
                  </a:txBody>
                  <a:tcPr anchor="ctr"/>
                </a:tc>
                <a:tc>
                  <a:txBody>
                    <a:bodyPr/>
                    <a:lstStyle/>
                    <a:p>
                      <a:pPr algn="l"/>
                      <a:r>
                        <a:rPr lang="zh-CN" altLang="en-US" sz="1400" dirty="0" smtClean="0"/>
                        <a:t>国际财务报告准则第</a:t>
                      </a:r>
                      <a:r>
                        <a:rPr lang="en-US" altLang="zh-CN" sz="1400" dirty="0" smtClean="0"/>
                        <a:t>11</a:t>
                      </a:r>
                      <a:r>
                        <a:rPr lang="zh-CN" altLang="en-US" sz="1400" dirty="0" smtClean="0"/>
                        <a:t>号－合营安排</a:t>
                      </a:r>
                      <a:endParaRPr lang="zh-CN" altLang="en-US" sz="1400" dirty="0"/>
                    </a:p>
                  </a:txBody>
                  <a:tcPr anchor="ctr"/>
                </a:tc>
              </a:tr>
              <a:tr h="506781">
                <a:tc>
                  <a:txBody>
                    <a:bodyPr/>
                    <a:lstStyle/>
                    <a:p>
                      <a:pPr algn="ctr"/>
                      <a:r>
                        <a:rPr lang="en-US" altLang="zh-CN" sz="1400" dirty="0" smtClean="0"/>
                        <a:t>7</a:t>
                      </a:r>
                      <a:endParaRPr lang="zh-CN" altLang="en-US" sz="1400" dirty="0"/>
                    </a:p>
                  </a:txBody>
                  <a:tcPr anchor="ctr"/>
                </a:tc>
                <a:tc>
                  <a:txBody>
                    <a:bodyPr/>
                    <a:lstStyle/>
                    <a:p>
                      <a:pPr algn="ctr"/>
                      <a:r>
                        <a:rPr lang="zh-CN" altLang="en-US" sz="1400" dirty="0" smtClean="0"/>
                        <a:t>制定</a:t>
                      </a:r>
                      <a:endParaRPr lang="zh-CN" altLang="en-US" sz="1400" dirty="0"/>
                    </a:p>
                  </a:txBody>
                  <a:tcPr anchor="ctr"/>
                </a:tc>
                <a:tc>
                  <a:txBody>
                    <a:bodyPr/>
                    <a:lstStyle/>
                    <a:p>
                      <a:pPr algn="l"/>
                      <a:r>
                        <a:rPr lang="zh-CN" altLang="en-US" sz="1400" dirty="0" smtClean="0"/>
                        <a:t>国际财务报告准则第</a:t>
                      </a:r>
                      <a:r>
                        <a:rPr lang="en-US" altLang="zh-CN" sz="1400" dirty="0" smtClean="0"/>
                        <a:t>12</a:t>
                      </a:r>
                      <a:r>
                        <a:rPr lang="zh-CN" altLang="en-US" sz="1400" dirty="0" smtClean="0"/>
                        <a:t>号－在其他主体中权益的披露</a:t>
                      </a:r>
                      <a:endParaRPr lang="zh-CN" altLang="en-US" sz="1400" dirty="0"/>
                    </a:p>
                  </a:txBody>
                  <a:tcPr anchor="ctr"/>
                </a:tc>
              </a:tr>
              <a:tr h="324655">
                <a:tc>
                  <a:txBody>
                    <a:bodyPr/>
                    <a:lstStyle/>
                    <a:p>
                      <a:pPr algn="ctr"/>
                      <a:r>
                        <a:rPr lang="en-US" altLang="zh-CN" sz="1400" dirty="0" smtClean="0"/>
                        <a:t>8</a:t>
                      </a:r>
                      <a:endParaRPr lang="zh-CN" altLang="en-US" sz="1400" dirty="0"/>
                    </a:p>
                  </a:txBody>
                  <a:tcPr anchor="ctr"/>
                </a:tc>
                <a:tc>
                  <a:txBody>
                    <a:bodyPr/>
                    <a:lstStyle/>
                    <a:p>
                      <a:pPr algn="ctr"/>
                      <a:r>
                        <a:rPr lang="zh-CN" altLang="en-US" sz="1400" dirty="0" smtClean="0"/>
                        <a:t>制定</a:t>
                      </a:r>
                      <a:endParaRPr lang="zh-CN" altLang="en-US" sz="1400" dirty="0"/>
                    </a:p>
                  </a:txBody>
                  <a:tcPr anchor="ctr"/>
                </a:tc>
                <a:tc>
                  <a:txBody>
                    <a:bodyPr/>
                    <a:lstStyle/>
                    <a:p>
                      <a:pPr algn="l"/>
                      <a:r>
                        <a:rPr lang="zh-CN" altLang="en-US" sz="1400" dirty="0" smtClean="0"/>
                        <a:t>国际财务报告准则第</a:t>
                      </a:r>
                      <a:r>
                        <a:rPr lang="en-US" altLang="zh-CN" sz="1400" dirty="0" smtClean="0"/>
                        <a:t>13</a:t>
                      </a:r>
                      <a:r>
                        <a:rPr lang="zh-CN" altLang="en-US" sz="1400" dirty="0" smtClean="0"/>
                        <a:t>号－公允价值计量</a:t>
                      </a:r>
                      <a:endParaRPr lang="zh-CN" altLang="en-US" sz="1400" dirty="0"/>
                    </a:p>
                  </a:txBody>
                  <a:tcPr anchor="ctr"/>
                </a:tc>
              </a:tr>
            </a:tbl>
          </a:graphicData>
        </a:graphic>
      </p:graphicFrame>
    </p:spTree>
  </p:cSld>
  <p:clrMapOvr>
    <a:masterClrMapping/>
  </p:clrMapOvr>
  <p:transition spd="med">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五、公允价值计量准则</a:t>
            </a:r>
            <a:endParaRPr lang="zh-CN" altLang="en-US" dirty="0"/>
          </a:p>
        </p:txBody>
      </p:sp>
      <p:sp>
        <p:nvSpPr>
          <p:cNvPr id="3" name="内容占位符 2"/>
          <p:cNvSpPr>
            <a:spLocks noGrp="1"/>
          </p:cNvSpPr>
          <p:nvPr>
            <p:ph sz="quarter" idx="1"/>
          </p:nvPr>
        </p:nvSpPr>
        <p:spPr/>
        <p:txBody>
          <a:bodyPr/>
          <a:lstStyle/>
          <a:p>
            <a:r>
              <a:rPr lang="zh-CN" altLang="en-US" dirty="0" smtClean="0"/>
              <a:t>公允价值计量的基本要求</a:t>
            </a:r>
            <a:endParaRPr lang="en-US" altLang="zh-CN" dirty="0" smtClean="0"/>
          </a:p>
          <a:p>
            <a:pPr marL="822960" lvl="1" indent="-457200">
              <a:buFont typeface="+mj-lt"/>
              <a:buAutoNum type="arabicPeriod"/>
            </a:pPr>
            <a:r>
              <a:rPr lang="zh-CN" altLang="en-US" sz="2000" dirty="0" smtClean="0"/>
              <a:t>作为计量对象的相关资产或负债</a:t>
            </a:r>
          </a:p>
          <a:p>
            <a:pPr marL="822960" lvl="1" indent="-457200">
              <a:buNone/>
            </a:pPr>
            <a:endParaRPr lang="zh-CN" altLang="en-US" dirty="0"/>
          </a:p>
        </p:txBody>
      </p:sp>
      <p:sp>
        <p:nvSpPr>
          <p:cNvPr id="8" name="TextBox 7"/>
          <p:cNvSpPr txBox="1"/>
          <p:nvPr/>
        </p:nvSpPr>
        <p:spPr>
          <a:xfrm>
            <a:off x="857224" y="2571744"/>
            <a:ext cx="7215238" cy="147732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lvl="1" indent="-342900">
              <a:buFont typeface="+mj-ea"/>
              <a:buAutoNum type="circleNumDbPlain"/>
            </a:pPr>
            <a:r>
              <a:rPr lang="zh-CN" altLang="en-US" dirty="0" smtClean="0"/>
              <a:t>作为计量的相关资产或负债，是指其他相关会计准则要求或允许企业以公允价值计量的资产或负债，也包括企业自身权益工具。如投资性房地产准则、企业合并准则、金融工具确认和计量准则等。</a:t>
            </a:r>
            <a:endParaRPr lang="en-US" altLang="zh-CN" dirty="0" smtClean="0"/>
          </a:p>
          <a:p>
            <a:pPr marL="342900" lvl="1" indent="-342900">
              <a:buFont typeface="+mj-ea"/>
              <a:buAutoNum type="circleNumDbPlain"/>
            </a:pPr>
            <a:r>
              <a:rPr lang="zh-CN" altLang="en-US" dirty="0" smtClean="0"/>
              <a:t>企业以公允价值计量相关资产或负债，应当考虑该资产或负债所具有的特征。</a:t>
            </a:r>
            <a:endParaRPr lang="zh-CN" altLang="en-US" dirty="0"/>
          </a:p>
        </p:txBody>
      </p:sp>
      <p:sp>
        <p:nvSpPr>
          <p:cNvPr id="10" name="线形标注 2(带边框和强调线) 9"/>
          <p:cNvSpPr/>
          <p:nvPr/>
        </p:nvSpPr>
        <p:spPr>
          <a:xfrm>
            <a:off x="2143108" y="4286256"/>
            <a:ext cx="5929354" cy="1000132"/>
          </a:xfrm>
          <a:prstGeom prst="accentBorderCallout2">
            <a:avLst>
              <a:gd name="adj1" fmla="val 18750"/>
              <a:gd name="adj2" fmla="val -8333"/>
              <a:gd name="adj3" fmla="val 18750"/>
              <a:gd name="adj4" fmla="val -16667"/>
              <a:gd name="adj5" fmla="val -34236"/>
              <a:gd name="adj6" fmla="val -782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相关资产或负债的特征，是指市场参与者在计量日对该资产或负债进行定价时考虑的特征，包括资产状况及所在位置、对资产出售或者使用的限制等。</a:t>
            </a:r>
            <a:endParaRPr lang="zh-CN" altLang="en-US" sz="1600" dirty="0"/>
          </a:p>
        </p:txBody>
      </p:sp>
    </p:spTree>
  </p:cSld>
  <p:clrMapOvr>
    <a:masterClrMapping/>
  </p:clrMapOvr>
  <p:transition spd="med">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五、公允价值计量准则</a:t>
            </a:r>
            <a:endParaRPr lang="zh-CN" altLang="en-US" dirty="0"/>
          </a:p>
        </p:txBody>
      </p:sp>
      <p:sp>
        <p:nvSpPr>
          <p:cNvPr id="3" name="内容占位符 2"/>
          <p:cNvSpPr>
            <a:spLocks noGrp="1"/>
          </p:cNvSpPr>
          <p:nvPr>
            <p:ph sz="quarter" idx="1"/>
          </p:nvPr>
        </p:nvSpPr>
        <p:spPr/>
        <p:txBody>
          <a:bodyPr/>
          <a:lstStyle/>
          <a:p>
            <a:r>
              <a:rPr lang="zh-CN" altLang="en-US" dirty="0" smtClean="0"/>
              <a:t>公允价值计量的基本要求</a:t>
            </a:r>
            <a:endParaRPr lang="en-US" altLang="zh-CN" dirty="0" smtClean="0"/>
          </a:p>
          <a:p>
            <a:pPr marL="822960" lvl="1" indent="-457200">
              <a:buFont typeface="+mj-lt"/>
              <a:buAutoNum type="arabicPeriod" startAt="2"/>
            </a:pPr>
            <a:r>
              <a:rPr lang="zh-CN" altLang="en-US" sz="2000" dirty="0" smtClean="0"/>
              <a:t>有序交易</a:t>
            </a:r>
          </a:p>
          <a:p>
            <a:pPr marL="822960" lvl="1" indent="-457200">
              <a:buNone/>
            </a:pPr>
            <a:endParaRPr lang="zh-CN" altLang="en-US" dirty="0"/>
          </a:p>
        </p:txBody>
      </p:sp>
      <p:sp>
        <p:nvSpPr>
          <p:cNvPr id="8" name="TextBox 7"/>
          <p:cNvSpPr txBox="1"/>
          <p:nvPr/>
        </p:nvSpPr>
        <p:spPr>
          <a:xfrm>
            <a:off x="857224" y="2571744"/>
            <a:ext cx="7215238"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lvl="1" indent="-342900">
              <a:buFont typeface="Arial" pitchFamily="34" charset="0"/>
              <a:buChar char="•"/>
            </a:pPr>
            <a:r>
              <a:rPr lang="zh-CN" altLang="en-US" dirty="0" smtClean="0"/>
              <a:t>企业以公允价值计量相关资产或负债，应当假定市场参与者在计量日出售资产或转移负债的交易，是在当前市场条件下的有序交易。</a:t>
            </a:r>
            <a:endParaRPr lang="en-US" altLang="zh-CN" dirty="0" smtClean="0"/>
          </a:p>
        </p:txBody>
      </p:sp>
      <p:sp>
        <p:nvSpPr>
          <p:cNvPr id="10" name="线形标注 2(带边框和强调线) 9"/>
          <p:cNvSpPr/>
          <p:nvPr/>
        </p:nvSpPr>
        <p:spPr>
          <a:xfrm>
            <a:off x="2571736" y="3429000"/>
            <a:ext cx="4286280" cy="714380"/>
          </a:xfrm>
          <a:prstGeom prst="accentBorderCallout2">
            <a:avLst>
              <a:gd name="adj1" fmla="val 6334"/>
              <a:gd name="adj2" fmla="val 102284"/>
              <a:gd name="adj3" fmla="val 5205"/>
              <a:gd name="adj4" fmla="val 108229"/>
              <a:gd name="adj5" fmla="val -25206"/>
              <a:gd name="adj6" fmla="val 1031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有序交易，是指在计量日前一段时期内相关资产或负债具有惯常市场活动的交易。</a:t>
            </a:r>
            <a:endParaRPr lang="zh-CN" altLang="en-US" sz="1600" dirty="0"/>
          </a:p>
        </p:txBody>
      </p:sp>
      <p:graphicFrame>
        <p:nvGraphicFramePr>
          <p:cNvPr id="6" name="图示 5"/>
          <p:cNvGraphicFramePr/>
          <p:nvPr/>
        </p:nvGraphicFramePr>
        <p:xfrm>
          <a:off x="1500166" y="4500570"/>
          <a:ext cx="6096000" cy="12461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五、公允价值计量准则</a:t>
            </a:r>
            <a:endParaRPr lang="zh-CN" altLang="en-US" dirty="0"/>
          </a:p>
        </p:txBody>
      </p:sp>
      <p:sp>
        <p:nvSpPr>
          <p:cNvPr id="3" name="内容占位符 2"/>
          <p:cNvSpPr>
            <a:spLocks noGrp="1"/>
          </p:cNvSpPr>
          <p:nvPr>
            <p:ph sz="quarter" idx="1"/>
          </p:nvPr>
        </p:nvSpPr>
        <p:spPr>
          <a:xfrm>
            <a:off x="571472" y="1571612"/>
            <a:ext cx="7467600" cy="4873752"/>
          </a:xfrm>
        </p:spPr>
        <p:txBody>
          <a:bodyPr/>
          <a:lstStyle/>
          <a:p>
            <a:r>
              <a:rPr lang="zh-CN" altLang="en-US" dirty="0" smtClean="0"/>
              <a:t>公允价值计量的基本要求</a:t>
            </a:r>
            <a:endParaRPr lang="en-US" altLang="zh-CN" dirty="0" smtClean="0"/>
          </a:p>
          <a:p>
            <a:pPr marL="822960" lvl="1" indent="-457200">
              <a:buFont typeface="+mj-lt"/>
              <a:buAutoNum type="arabicPeriod" startAt="3"/>
            </a:pPr>
            <a:r>
              <a:rPr lang="zh-CN" altLang="en-US" sz="2000" dirty="0" smtClean="0"/>
              <a:t>主要市场或最有利市场</a:t>
            </a:r>
          </a:p>
          <a:p>
            <a:pPr marL="822960" lvl="1" indent="-457200">
              <a:buNone/>
            </a:pPr>
            <a:endParaRPr lang="zh-CN" altLang="en-US" dirty="0"/>
          </a:p>
        </p:txBody>
      </p:sp>
      <p:sp>
        <p:nvSpPr>
          <p:cNvPr id="8" name="TextBox 7"/>
          <p:cNvSpPr txBox="1"/>
          <p:nvPr/>
        </p:nvSpPr>
        <p:spPr>
          <a:xfrm>
            <a:off x="857224" y="2571744"/>
            <a:ext cx="7215238" cy="175432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lvl="1" indent="-342900">
              <a:buFont typeface="Arial" pitchFamily="34" charset="0"/>
              <a:buChar char="•"/>
            </a:pPr>
            <a:r>
              <a:rPr lang="zh-CN" altLang="en-US" dirty="0" smtClean="0"/>
              <a:t>企业以公允价值计量相关资产或负债，应当假定出售资产或转移负债的有序交易在相关资产或负债的主要市场进行。不存在主要市场的，企业应当假定该交易在相关资产或负债的最有利市场进行。</a:t>
            </a:r>
            <a:endParaRPr lang="en-US" altLang="zh-CN" dirty="0" smtClean="0"/>
          </a:p>
          <a:p>
            <a:pPr marL="342900" lvl="1" indent="-342900">
              <a:buFont typeface="Arial" pitchFamily="34" charset="0"/>
              <a:buChar char="•"/>
            </a:pPr>
            <a:r>
              <a:rPr lang="zh-CN" altLang="en-US" dirty="0" smtClean="0"/>
              <a:t>企业应当以主要市场的价格计量相关资产或负债的公允价值。不存在主要市场的，企业应当以最有利市场的价格计量相关资产或负债的公允价值。</a:t>
            </a:r>
            <a:endParaRPr lang="en-US" altLang="zh-CN" dirty="0" smtClean="0"/>
          </a:p>
        </p:txBody>
      </p:sp>
      <p:graphicFrame>
        <p:nvGraphicFramePr>
          <p:cNvPr id="7" name="图示 6"/>
          <p:cNvGraphicFramePr/>
          <p:nvPr/>
        </p:nvGraphicFramePr>
        <p:xfrm>
          <a:off x="857224" y="4572008"/>
          <a:ext cx="7143800" cy="15716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五、公允价值计量准则</a:t>
            </a:r>
            <a:endParaRPr lang="zh-CN" altLang="en-US" dirty="0"/>
          </a:p>
        </p:txBody>
      </p:sp>
      <p:sp>
        <p:nvSpPr>
          <p:cNvPr id="3" name="内容占位符 2"/>
          <p:cNvSpPr>
            <a:spLocks noGrp="1"/>
          </p:cNvSpPr>
          <p:nvPr>
            <p:ph sz="quarter" idx="1"/>
          </p:nvPr>
        </p:nvSpPr>
        <p:spPr>
          <a:xfrm>
            <a:off x="571472" y="1571612"/>
            <a:ext cx="7467600" cy="4873752"/>
          </a:xfrm>
        </p:spPr>
        <p:txBody>
          <a:bodyPr/>
          <a:lstStyle/>
          <a:p>
            <a:r>
              <a:rPr lang="zh-CN" altLang="en-US" dirty="0" smtClean="0"/>
              <a:t>公允价值计量的基本要求</a:t>
            </a:r>
            <a:endParaRPr lang="en-US" altLang="zh-CN" dirty="0" smtClean="0"/>
          </a:p>
          <a:p>
            <a:pPr marL="822960" lvl="1" indent="-457200">
              <a:buFont typeface="+mj-lt"/>
              <a:buAutoNum type="arabicPeriod" startAt="4"/>
            </a:pPr>
            <a:r>
              <a:rPr lang="zh-CN" altLang="en-US" sz="2000" dirty="0" smtClean="0"/>
              <a:t>市场参与者</a:t>
            </a:r>
          </a:p>
          <a:p>
            <a:pPr marL="822960" lvl="1" indent="-457200">
              <a:buNone/>
            </a:pPr>
            <a:endParaRPr lang="zh-CN" altLang="en-US" dirty="0"/>
          </a:p>
        </p:txBody>
      </p:sp>
      <p:sp>
        <p:nvSpPr>
          <p:cNvPr id="8" name="TextBox 7"/>
          <p:cNvSpPr txBox="1"/>
          <p:nvPr/>
        </p:nvSpPr>
        <p:spPr>
          <a:xfrm>
            <a:off x="857224" y="2571744"/>
            <a:ext cx="7215238"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lvl="1" indent="-342900">
              <a:buFont typeface="Arial" pitchFamily="34" charset="0"/>
              <a:buChar char="•"/>
            </a:pPr>
            <a:r>
              <a:rPr lang="zh-CN" altLang="en-US" dirty="0" smtClean="0"/>
              <a:t>企业以公允价值计量相关资产或负债，应当采用市场参与者在对该资产或负债定价时为实现其经济利益最大化所使用的假设。</a:t>
            </a:r>
            <a:endParaRPr lang="en-US" altLang="zh-CN" dirty="0" smtClean="0"/>
          </a:p>
        </p:txBody>
      </p:sp>
      <p:graphicFrame>
        <p:nvGraphicFramePr>
          <p:cNvPr id="6" name="图示 5"/>
          <p:cNvGraphicFramePr/>
          <p:nvPr/>
        </p:nvGraphicFramePr>
        <p:xfrm>
          <a:off x="1357290" y="3429000"/>
          <a:ext cx="6357982" cy="23574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五、公允价值计量准则</a:t>
            </a:r>
            <a:endParaRPr lang="zh-CN" altLang="en-US" dirty="0"/>
          </a:p>
        </p:txBody>
      </p:sp>
      <p:sp>
        <p:nvSpPr>
          <p:cNvPr id="3" name="内容占位符 2"/>
          <p:cNvSpPr>
            <a:spLocks noGrp="1"/>
          </p:cNvSpPr>
          <p:nvPr>
            <p:ph sz="quarter" idx="1"/>
          </p:nvPr>
        </p:nvSpPr>
        <p:spPr>
          <a:xfrm>
            <a:off x="571472" y="1571612"/>
            <a:ext cx="7467600" cy="4873752"/>
          </a:xfrm>
        </p:spPr>
        <p:txBody>
          <a:bodyPr/>
          <a:lstStyle/>
          <a:p>
            <a:r>
              <a:rPr lang="zh-CN" altLang="en-US" dirty="0" smtClean="0"/>
              <a:t>公允价值计量的基本要求</a:t>
            </a:r>
            <a:endParaRPr lang="en-US" altLang="zh-CN" dirty="0" smtClean="0"/>
          </a:p>
          <a:p>
            <a:pPr marL="822960" lvl="1" indent="-457200">
              <a:buFont typeface="+mj-lt"/>
              <a:buAutoNum type="arabicPeriod" startAt="5"/>
            </a:pPr>
            <a:r>
              <a:rPr lang="zh-CN" altLang="en-US" sz="2000" dirty="0" smtClean="0"/>
              <a:t>估值技术</a:t>
            </a:r>
          </a:p>
          <a:p>
            <a:pPr marL="822960" lvl="1" indent="-457200">
              <a:buNone/>
            </a:pPr>
            <a:endParaRPr lang="zh-CN" altLang="en-US" dirty="0"/>
          </a:p>
        </p:txBody>
      </p:sp>
      <p:sp>
        <p:nvSpPr>
          <p:cNvPr id="8" name="TextBox 7"/>
          <p:cNvSpPr txBox="1"/>
          <p:nvPr/>
        </p:nvSpPr>
        <p:spPr>
          <a:xfrm>
            <a:off x="857224" y="2571744"/>
            <a:ext cx="7215238"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lvl="1" indent="-342900">
              <a:buFont typeface="Arial" pitchFamily="34" charset="0"/>
              <a:buChar char="•"/>
            </a:pPr>
            <a:r>
              <a:rPr lang="zh-CN" altLang="en-US" dirty="0" smtClean="0"/>
              <a:t>企业以公允价值计量相关资产或负债，应当采用在当前情况下适用并且有足够可利用数据和其他信息支持的估值技术。</a:t>
            </a:r>
            <a:endParaRPr lang="en-US" altLang="zh-CN" dirty="0" smtClean="0"/>
          </a:p>
          <a:p>
            <a:pPr marL="342900" lvl="1" indent="-342900">
              <a:buFont typeface="Arial" pitchFamily="34" charset="0"/>
              <a:buChar char="•"/>
            </a:pPr>
            <a:r>
              <a:rPr lang="zh-CN" altLang="en-US" dirty="0" smtClean="0"/>
              <a:t>企业使用估值技术的目的：估计在计量日当前市场条件下，市场参与者在有序交易中出售一项资产或者转移一项负债的价格。</a:t>
            </a:r>
            <a:endParaRPr lang="en-US" altLang="zh-CN" dirty="0" smtClean="0"/>
          </a:p>
        </p:txBody>
      </p:sp>
      <p:graphicFrame>
        <p:nvGraphicFramePr>
          <p:cNvPr id="7" name="图示 6"/>
          <p:cNvGraphicFramePr/>
          <p:nvPr/>
        </p:nvGraphicFramePr>
        <p:xfrm>
          <a:off x="1285852" y="3857628"/>
          <a:ext cx="6572296" cy="22860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五、公允价值计量准则</a:t>
            </a:r>
            <a:endParaRPr lang="zh-CN" altLang="en-US" dirty="0"/>
          </a:p>
        </p:txBody>
      </p:sp>
      <p:sp>
        <p:nvSpPr>
          <p:cNvPr id="3" name="内容占位符 2"/>
          <p:cNvSpPr>
            <a:spLocks noGrp="1"/>
          </p:cNvSpPr>
          <p:nvPr>
            <p:ph sz="quarter" idx="1"/>
          </p:nvPr>
        </p:nvSpPr>
        <p:spPr>
          <a:xfrm>
            <a:off x="571472" y="1571612"/>
            <a:ext cx="7467600" cy="4873752"/>
          </a:xfrm>
        </p:spPr>
        <p:txBody>
          <a:bodyPr/>
          <a:lstStyle/>
          <a:p>
            <a:r>
              <a:rPr lang="zh-CN" altLang="en-US" dirty="0" smtClean="0"/>
              <a:t>公允价值计量的基本要求</a:t>
            </a:r>
            <a:endParaRPr lang="en-US" altLang="zh-CN" dirty="0" smtClean="0"/>
          </a:p>
          <a:p>
            <a:pPr marL="822960" lvl="1" indent="-457200">
              <a:buFont typeface="+mj-lt"/>
              <a:buAutoNum type="arabicPeriod" startAt="6"/>
            </a:pPr>
            <a:r>
              <a:rPr lang="zh-CN" altLang="en-US" sz="2000" dirty="0" smtClean="0"/>
              <a:t>输入值</a:t>
            </a:r>
          </a:p>
          <a:p>
            <a:pPr marL="822960" lvl="1" indent="-457200">
              <a:buNone/>
            </a:pPr>
            <a:endParaRPr lang="zh-CN" altLang="en-US" dirty="0"/>
          </a:p>
        </p:txBody>
      </p:sp>
      <p:sp>
        <p:nvSpPr>
          <p:cNvPr id="8" name="TextBox 7"/>
          <p:cNvSpPr txBox="1"/>
          <p:nvPr/>
        </p:nvSpPr>
        <p:spPr>
          <a:xfrm>
            <a:off x="857224" y="2571744"/>
            <a:ext cx="7215238"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lvl="1" indent="-342900">
              <a:buFont typeface="Arial" pitchFamily="34" charset="0"/>
              <a:buChar char="•"/>
            </a:pPr>
            <a:r>
              <a:rPr lang="zh-CN" altLang="en-US" dirty="0" smtClean="0"/>
              <a:t>企业以公允价值计量相关资产或负债，应当考虑市场参与者在对相关资产或负债进行定价时所使用假设，包括有关风险的假设，例如所用特定估值技术的内在风险等。</a:t>
            </a:r>
            <a:endParaRPr lang="en-US" altLang="zh-CN" dirty="0" smtClean="0"/>
          </a:p>
        </p:txBody>
      </p:sp>
      <p:graphicFrame>
        <p:nvGraphicFramePr>
          <p:cNvPr id="6" name="图示 5"/>
          <p:cNvGraphicFramePr/>
          <p:nvPr/>
        </p:nvGraphicFramePr>
        <p:xfrm>
          <a:off x="785786" y="3643314"/>
          <a:ext cx="5500726" cy="23574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流程图: 内部贮存 8"/>
          <p:cNvSpPr/>
          <p:nvPr/>
        </p:nvSpPr>
        <p:spPr>
          <a:xfrm>
            <a:off x="6429388" y="3643314"/>
            <a:ext cx="1714512" cy="2428892"/>
          </a:xfrm>
          <a:prstGeom prst="flowChartInternalStorag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400" dirty="0" smtClean="0">
                <a:solidFill>
                  <a:srgbClr val="FF0000"/>
                </a:solidFill>
                <a:latin typeface="+mj-ea"/>
                <a:ea typeface="+mj-ea"/>
              </a:rPr>
              <a:t>企业使用估值技术时，应当优先使用可观察输入值，仅当相关可观察输入值无法取得或取得不切实可行时才使用不可观察输入值。</a:t>
            </a:r>
            <a:endParaRPr lang="zh-CN" altLang="en-US" sz="1400" dirty="0">
              <a:solidFill>
                <a:srgbClr val="FF0000"/>
              </a:solidFill>
              <a:latin typeface="+mj-ea"/>
              <a:ea typeface="+mj-ea"/>
            </a:endParaRPr>
          </a:p>
        </p:txBody>
      </p:sp>
    </p:spTree>
  </p:cSld>
  <p:clrMapOvr>
    <a:masterClrMapping/>
  </p:clrMapOvr>
  <p:transition spd="med">
    <p:dissolv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五、公允价值计量准则</a:t>
            </a:r>
            <a:endParaRPr lang="zh-CN" altLang="en-US" dirty="0"/>
          </a:p>
        </p:txBody>
      </p:sp>
      <p:sp>
        <p:nvSpPr>
          <p:cNvPr id="3" name="内容占位符 2"/>
          <p:cNvSpPr>
            <a:spLocks noGrp="1"/>
          </p:cNvSpPr>
          <p:nvPr>
            <p:ph sz="quarter" idx="1"/>
          </p:nvPr>
        </p:nvSpPr>
        <p:spPr>
          <a:xfrm>
            <a:off x="571472" y="1571612"/>
            <a:ext cx="7467600" cy="4873752"/>
          </a:xfrm>
        </p:spPr>
        <p:txBody>
          <a:bodyPr/>
          <a:lstStyle/>
          <a:p>
            <a:r>
              <a:rPr lang="zh-CN" altLang="en-US" dirty="0" smtClean="0"/>
              <a:t>公允价值计量的基本要求</a:t>
            </a:r>
            <a:endParaRPr lang="en-US" altLang="zh-CN" dirty="0" smtClean="0"/>
          </a:p>
          <a:p>
            <a:pPr marL="822960" lvl="1" indent="-457200">
              <a:buFont typeface="+mj-lt"/>
              <a:buAutoNum type="arabicPeriod" startAt="7"/>
            </a:pPr>
            <a:r>
              <a:rPr lang="zh-CN" altLang="en-US" sz="2000" dirty="0" smtClean="0"/>
              <a:t>公允价值层次</a:t>
            </a:r>
          </a:p>
          <a:p>
            <a:pPr marL="822960" lvl="1" indent="-457200">
              <a:buNone/>
            </a:pPr>
            <a:endParaRPr lang="zh-CN" altLang="en-US" dirty="0"/>
          </a:p>
        </p:txBody>
      </p:sp>
      <p:sp>
        <p:nvSpPr>
          <p:cNvPr id="8" name="TextBox 7"/>
          <p:cNvSpPr txBox="1"/>
          <p:nvPr/>
        </p:nvSpPr>
        <p:spPr>
          <a:xfrm>
            <a:off x="857224" y="2500306"/>
            <a:ext cx="7286676"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lvl="1" indent="-342900">
              <a:buFont typeface="Arial" pitchFamily="34" charset="0"/>
              <a:buChar char="•"/>
            </a:pPr>
            <a:r>
              <a:rPr lang="zh-CN" altLang="en-US" dirty="0" smtClean="0"/>
              <a:t>为提高公允价值计量和相关披露的一致性和可比性，企业应当将估值技术所使用的输入值划分为三个层次。</a:t>
            </a:r>
            <a:endParaRPr lang="en-US" altLang="zh-CN" dirty="0" smtClean="0"/>
          </a:p>
        </p:txBody>
      </p:sp>
      <p:graphicFrame>
        <p:nvGraphicFramePr>
          <p:cNvPr id="7" name="图示 6"/>
          <p:cNvGraphicFramePr/>
          <p:nvPr/>
        </p:nvGraphicFramePr>
        <p:xfrm>
          <a:off x="857224" y="3214686"/>
          <a:ext cx="7286676" cy="30718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dissolv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五、公允价值计量准则</a:t>
            </a:r>
            <a:endParaRPr lang="zh-CN" altLang="en-US" dirty="0"/>
          </a:p>
        </p:txBody>
      </p:sp>
      <p:sp>
        <p:nvSpPr>
          <p:cNvPr id="3" name="内容占位符 2"/>
          <p:cNvSpPr>
            <a:spLocks noGrp="1"/>
          </p:cNvSpPr>
          <p:nvPr>
            <p:ph sz="quarter" idx="1"/>
          </p:nvPr>
        </p:nvSpPr>
        <p:spPr>
          <a:xfrm>
            <a:off x="571472" y="1571612"/>
            <a:ext cx="7467600" cy="4873752"/>
          </a:xfrm>
        </p:spPr>
        <p:txBody>
          <a:bodyPr/>
          <a:lstStyle/>
          <a:p>
            <a:r>
              <a:rPr lang="zh-CN" altLang="en-US" dirty="0" smtClean="0"/>
              <a:t>公允价值计量的基本要求</a:t>
            </a:r>
            <a:endParaRPr lang="en-US" altLang="zh-CN" dirty="0" smtClean="0"/>
          </a:p>
          <a:p>
            <a:pPr marL="822960" lvl="1" indent="-457200">
              <a:buFont typeface="+mj-lt"/>
              <a:buAutoNum type="arabicPeriod" startAt="8"/>
            </a:pPr>
            <a:r>
              <a:rPr lang="zh-CN" altLang="en-US" sz="2000" dirty="0" smtClean="0"/>
              <a:t>公允价值初始计量</a:t>
            </a:r>
          </a:p>
          <a:p>
            <a:pPr marL="822960" lvl="1" indent="-457200">
              <a:buNone/>
            </a:pPr>
            <a:endParaRPr lang="zh-CN" altLang="en-US" dirty="0"/>
          </a:p>
        </p:txBody>
      </p:sp>
      <p:sp>
        <p:nvSpPr>
          <p:cNvPr id="8" name="TextBox 7"/>
          <p:cNvSpPr txBox="1"/>
          <p:nvPr/>
        </p:nvSpPr>
        <p:spPr>
          <a:xfrm>
            <a:off x="857224" y="2500306"/>
            <a:ext cx="7286676"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lvl="1" indent="-342900">
              <a:buFont typeface="Arial" pitchFamily="34" charset="0"/>
              <a:buChar char="•"/>
            </a:pPr>
            <a:r>
              <a:rPr lang="zh-CN" altLang="en-US" dirty="0" smtClean="0"/>
              <a:t>企业应当根据交易性质和相关资产或负债的特征等，判断初始确认时的公允价值是否与其交易价格相一致。</a:t>
            </a:r>
            <a:endParaRPr lang="en-US" altLang="zh-CN" dirty="0" smtClean="0"/>
          </a:p>
          <a:p>
            <a:pPr marL="342900" lvl="1" indent="-342900">
              <a:buFont typeface="Arial" pitchFamily="34" charset="0"/>
              <a:buChar char="•"/>
            </a:pPr>
            <a:r>
              <a:rPr lang="zh-CN" altLang="en-US" dirty="0" smtClean="0">
                <a:solidFill>
                  <a:srgbClr val="FF0000"/>
                </a:solidFill>
              </a:rPr>
              <a:t>除少数情况外</a:t>
            </a:r>
            <a:r>
              <a:rPr lang="zh-CN" altLang="en-US" dirty="0" smtClean="0"/>
              <a:t>，相关资产或负债在初始确认时的公允价值与其交易价格通常是相等的。</a:t>
            </a:r>
            <a:endParaRPr lang="en-US" altLang="zh-CN" dirty="0" smtClean="0"/>
          </a:p>
        </p:txBody>
      </p:sp>
      <p:sp>
        <p:nvSpPr>
          <p:cNvPr id="6" name="线形标注 2(带边框和强调线) 5"/>
          <p:cNvSpPr/>
          <p:nvPr/>
        </p:nvSpPr>
        <p:spPr>
          <a:xfrm>
            <a:off x="1357290" y="3929066"/>
            <a:ext cx="2500330" cy="928694"/>
          </a:xfrm>
          <a:prstGeom prst="accentBorderCallout2">
            <a:avLst>
              <a:gd name="adj1" fmla="val 18750"/>
              <a:gd name="adj2" fmla="val -8333"/>
              <a:gd name="adj3" fmla="val 18750"/>
              <a:gd name="adj4" fmla="val -16667"/>
              <a:gd name="adj5" fmla="val -63757"/>
              <a:gd name="adj6" fmla="val -35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少数情况通常包括关联交易、被迫交易、计量单元不同、市场差异等。</a:t>
            </a:r>
            <a:endParaRPr lang="zh-CN" altLang="en-US" sz="1600" dirty="0"/>
          </a:p>
        </p:txBody>
      </p:sp>
      <p:sp>
        <p:nvSpPr>
          <p:cNvPr id="9" name="TextBox 8"/>
          <p:cNvSpPr txBox="1"/>
          <p:nvPr/>
        </p:nvSpPr>
        <p:spPr>
          <a:xfrm>
            <a:off x="928662" y="4929198"/>
            <a:ext cx="3929090" cy="116955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sz="1400" dirty="0" smtClean="0">
                <a:solidFill>
                  <a:srgbClr val="FF0000"/>
                </a:solidFill>
              </a:rPr>
              <a:t>计量单元，是指相关资产或负债以单独或者组合方式进行计量的最小单位。</a:t>
            </a:r>
            <a:endParaRPr lang="en-US" altLang="zh-CN" sz="1400" dirty="0" smtClean="0">
              <a:solidFill>
                <a:srgbClr val="FF0000"/>
              </a:solidFill>
            </a:endParaRPr>
          </a:p>
          <a:p>
            <a:pPr marL="800100" lvl="1" indent="-342900">
              <a:buFont typeface="+mj-lt"/>
              <a:buAutoNum type="arabicPeriod"/>
            </a:pPr>
            <a:r>
              <a:rPr lang="zh-CN" altLang="en-US" sz="1400" dirty="0" smtClean="0">
                <a:solidFill>
                  <a:srgbClr val="FF0000"/>
                </a:solidFill>
                <a:latin typeface="楷体_GB2312" pitchFamily="49" charset="-122"/>
                <a:ea typeface="楷体_GB2312" pitchFamily="49" charset="-122"/>
              </a:rPr>
              <a:t>单项资产或负债</a:t>
            </a:r>
            <a:endParaRPr lang="en-US" altLang="zh-CN" sz="1400" dirty="0" smtClean="0">
              <a:solidFill>
                <a:srgbClr val="FF0000"/>
              </a:solidFill>
              <a:latin typeface="楷体_GB2312" pitchFamily="49" charset="-122"/>
              <a:ea typeface="楷体_GB2312" pitchFamily="49" charset="-122"/>
            </a:endParaRPr>
          </a:p>
          <a:p>
            <a:pPr marL="800100" lvl="1" indent="-342900">
              <a:buFont typeface="+mj-lt"/>
              <a:buAutoNum type="arabicPeriod"/>
            </a:pPr>
            <a:r>
              <a:rPr lang="zh-CN" altLang="en-US" sz="1400" dirty="0" smtClean="0">
                <a:solidFill>
                  <a:srgbClr val="FF0000"/>
                </a:solidFill>
                <a:latin typeface="楷体_GB2312" pitchFamily="49" charset="-122"/>
                <a:ea typeface="楷体_GB2312" pitchFamily="49" charset="-122"/>
              </a:rPr>
              <a:t>资产组合、负债组合或者资产和负债的组合</a:t>
            </a:r>
            <a:endParaRPr lang="zh-CN" altLang="en-US" sz="1400" dirty="0">
              <a:solidFill>
                <a:srgbClr val="FF0000"/>
              </a:solidFill>
              <a:latin typeface="楷体_GB2312" pitchFamily="49" charset="-122"/>
              <a:ea typeface="楷体_GB2312" pitchFamily="49" charset="-122"/>
            </a:endParaRPr>
          </a:p>
        </p:txBody>
      </p:sp>
      <p:sp>
        <p:nvSpPr>
          <p:cNvPr id="10" name="流程图: 文档 9"/>
          <p:cNvSpPr/>
          <p:nvPr/>
        </p:nvSpPr>
        <p:spPr>
          <a:xfrm>
            <a:off x="5000628" y="3929066"/>
            <a:ext cx="3143272" cy="2286016"/>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t>其他相关会计准则要求或者允许企业以公允价值对相关资产或负债进行初始计量，且其交易价格与公允价值不相等的，企业应当将相关利得或损失计入当期损益，但其他会计准则另有规定的除外。</a:t>
            </a:r>
            <a:endParaRPr lang="zh-CN" altLang="en-US" sz="1600" dirty="0"/>
          </a:p>
        </p:txBody>
      </p:sp>
    </p:spTree>
  </p:cSld>
  <p:clrMapOvr>
    <a:masterClrMapping/>
  </p:clrMapOvr>
  <p:transition spd="med">
    <p:dissolv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0"/>
          <p:cNvPicPr>
            <a:picLocks noGrp="1" noChangeAspect="1" noChangeArrowheads="1"/>
          </p:cNvPicPr>
          <p:nvPr>
            <p:ph sz="quarter" idx="1"/>
          </p:nvPr>
        </p:nvPicPr>
        <p:blipFill>
          <a:blip r:embed="rId2" cstate="print"/>
          <a:srcRect/>
          <a:stretch>
            <a:fillRect/>
          </a:stretch>
        </p:blipFill>
        <p:spPr bwMode="auto">
          <a:xfrm>
            <a:off x="428596" y="1500174"/>
            <a:ext cx="8286808" cy="4543444"/>
          </a:xfrm>
          <a:prstGeom prst="rect">
            <a:avLst/>
          </a:prstGeom>
          <a:noFill/>
        </p:spPr>
      </p:pic>
      <p:sp>
        <p:nvSpPr>
          <p:cNvPr id="5" name="WordArt 5"/>
          <p:cNvSpPr>
            <a:spLocks noChangeArrowheads="1" noChangeShapeType="1" noTextEdit="1"/>
          </p:cNvSpPr>
          <p:nvPr/>
        </p:nvSpPr>
        <p:spPr bwMode="gray">
          <a:xfrm>
            <a:off x="1571604" y="4643446"/>
            <a:ext cx="5759450" cy="863600"/>
          </a:xfrm>
          <a:prstGeom prst="rect">
            <a:avLst/>
          </a:prstGeom>
        </p:spPr>
        <p:txBody>
          <a:bodyPr wrap="none" fromWordArt="1">
            <a:prstTxWarp prst="textDeflate">
              <a:avLst>
                <a:gd name="adj" fmla="val 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10" cap="none" spc="0" normalizeH="0" baseline="0" noProof="0" dirty="0" smtClean="0">
                <a:ln w="19050">
                  <a:solidFill>
                    <a:srgbClr val="FFFFFF"/>
                  </a:solidFill>
                  <a:round/>
                  <a:headEnd/>
                  <a:tailEnd/>
                </a:ln>
                <a:gradFill rotWithShape="1">
                  <a:gsLst>
                    <a:gs pos="0">
                      <a:srgbClr val="163794"/>
                    </a:gs>
                    <a:gs pos="100000">
                      <a:srgbClr val="009999"/>
                    </a:gs>
                  </a:gsLst>
                  <a:lin ang="0" scaled="1"/>
                </a:gradFill>
                <a:effectLst>
                  <a:outerShdw dist="63500" dir="2212194" algn="ctr" rotWithShape="0">
                    <a:srgbClr val="868686">
                      <a:alpha val="50000"/>
                    </a:srgbClr>
                  </a:outerShdw>
                </a:effectLst>
                <a:uLnTx/>
                <a:uFillTx/>
                <a:latin typeface="Arial"/>
                <a:cs typeface="Arial"/>
              </a:rPr>
              <a:t>谢谢大家</a:t>
            </a:r>
            <a:r>
              <a:rPr kumimoji="0" lang="en-US" altLang="zh-CN" sz="3600" b="1" i="0" u="none" strike="noStrike" kern="10" cap="none" spc="0" normalizeH="0" baseline="0" noProof="0" dirty="0" smtClean="0">
                <a:ln w="19050">
                  <a:solidFill>
                    <a:srgbClr val="FFFFFF"/>
                  </a:solidFill>
                  <a:round/>
                  <a:headEnd/>
                  <a:tailEnd/>
                </a:ln>
                <a:gradFill rotWithShape="1">
                  <a:gsLst>
                    <a:gs pos="0">
                      <a:srgbClr val="163794"/>
                    </a:gs>
                    <a:gs pos="100000">
                      <a:srgbClr val="009999"/>
                    </a:gs>
                  </a:gsLst>
                  <a:lin ang="0" scaled="1"/>
                </a:gradFill>
                <a:effectLst>
                  <a:outerShdw dist="63500" dir="2212194" algn="ctr" rotWithShape="0">
                    <a:srgbClr val="868686">
                      <a:alpha val="50000"/>
                    </a:srgbClr>
                  </a:outerShdw>
                </a:effectLst>
                <a:uLnTx/>
                <a:uFillTx/>
                <a:latin typeface="Arial"/>
                <a:cs typeface="Arial"/>
              </a:rPr>
              <a:t>!</a:t>
            </a:r>
            <a:endParaRPr kumimoji="0" lang="zh-CN" altLang="en-US" sz="3600" b="1" i="0" u="none" strike="noStrike" kern="10" cap="none" spc="0" normalizeH="0" baseline="0" noProof="0" dirty="0" smtClean="0">
              <a:ln w="19050">
                <a:solidFill>
                  <a:srgbClr val="FFFFFF"/>
                </a:solidFill>
                <a:round/>
                <a:headEnd/>
                <a:tailEnd/>
              </a:ln>
              <a:gradFill rotWithShape="1">
                <a:gsLst>
                  <a:gs pos="0">
                    <a:srgbClr val="163794"/>
                  </a:gs>
                  <a:gs pos="100000">
                    <a:srgbClr val="009999"/>
                  </a:gs>
                </a:gsLst>
                <a:lin ang="0" scaled="1"/>
              </a:gradFill>
              <a:effectLst>
                <a:outerShdw dist="63500" dir="2212194" algn="ctr" rotWithShape="0">
                  <a:srgbClr val="868686">
                    <a:alpha val="50000"/>
                  </a:srgbClr>
                </a:outerShdw>
              </a:effectLst>
              <a:uLnTx/>
              <a:uFillTx/>
              <a:latin typeface="Arial"/>
              <a:cs typeface="Arial"/>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一、本次准则的修订范围</a:t>
            </a:r>
            <a:endParaRPr lang="zh-CN" altLang="en-US" dirty="0"/>
          </a:p>
        </p:txBody>
      </p:sp>
      <p:sp>
        <p:nvSpPr>
          <p:cNvPr id="3" name="内容占位符 2"/>
          <p:cNvSpPr>
            <a:spLocks noGrp="1"/>
          </p:cNvSpPr>
          <p:nvPr>
            <p:ph sz="quarter" idx="1"/>
          </p:nvPr>
        </p:nvSpPr>
        <p:spPr/>
        <p:txBody>
          <a:bodyPr>
            <a:normAutofit fontScale="92500"/>
          </a:bodyPr>
          <a:lstStyle/>
          <a:p>
            <a:r>
              <a:rPr lang="zh-CN" altLang="en-US" dirty="0" smtClean="0"/>
              <a:t>为实现与国际准则的持续趋同，我国于</a:t>
            </a:r>
            <a:r>
              <a:rPr lang="en-US" altLang="zh-CN" dirty="0" smtClean="0"/>
              <a:t>2014</a:t>
            </a:r>
            <a:r>
              <a:rPr lang="zh-CN" altLang="en-US" dirty="0" smtClean="0"/>
              <a:t>年先后发布</a:t>
            </a:r>
            <a:r>
              <a:rPr lang="en-US" altLang="zh-CN" dirty="0" smtClean="0"/>
              <a:t>8</a:t>
            </a:r>
            <a:r>
              <a:rPr lang="zh-CN" altLang="en-US" dirty="0" smtClean="0"/>
              <a:t>项具体会计准则：</a:t>
            </a:r>
            <a:endParaRPr lang="en-US" altLang="zh-CN" dirty="0" smtClean="0"/>
          </a:p>
          <a:p>
            <a:pPr marL="822960" lvl="1" indent="-457200">
              <a:buFont typeface="+mj-lt"/>
              <a:buAutoNum type="arabicPeriod"/>
            </a:pPr>
            <a:r>
              <a:rPr lang="en-US" altLang="zh-CN" dirty="0" smtClean="0"/>
              <a:t>1</a:t>
            </a:r>
            <a:r>
              <a:rPr lang="zh-CN" altLang="en-US" dirty="0" smtClean="0"/>
              <a:t>月</a:t>
            </a:r>
            <a:r>
              <a:rPr lang="en-US" altLang="zh-CN" dirty="0" smtClean="0"/>
              <a:t>26</a:t>
            </a:r>
            <a:r>
              <a:rPr lang="zh-CN" altLang="en-US" dirty="0" smtClean="0"/>
              <a:t>日，发布</a:t>
            </a:r>
            <a:r>
              <a:rPr lang="en-US" altLang="zh-CN" dirty="0" smtClean="0"/>
              <a:t>《</a:t>
            </a:r>
            <a:r>
              <a:rPr lang="zh-CN" altLang="en-US" dirty="0" smtClean="0"/>
              <a:t>企业会计准则第</a:t>
            </a:r>
            <a:r>
              <a:rPr lang="en-US" altLang="zh-CN" dirty="0" smtClean="0"/>
              <a:t>39</a:t>
            </a:r>
            <a:r>
              <a:rPr lang="zh-CN" altLang="en-US" dirty="0" smtClean="0"/>
              <a:t>号</a:t>
            </a:r>
            <a:r>
              <a:rPr lang="en-US" altLang="zh-CN" dirty="0" smtClean="0"/>
              <a:t>——</a:t>
            </a:r>
            <a:r>
              <a:rPr lang="zh-CN" altLang="en-US" dirty="0" smtClean="0"/>
              <a:t>公允价值计量</a:t>
            </a:r>
            <a:r>
              <a:rPr lang="en-US" altLang="zh-CN" dirty="0" smtClean="0"/>
              <a:t>》</a:t>
            </a:r>
          </a:p>
          <a:p>
            <a:pPr marL="822960" lvl="1" indent="-457200">
              <a:buFont typeface="+mj-lt"/>
              <a:buAutoNum type="arabicPeriod"/>
            </a:pPr>
            <a:r>
              <a:rPr lang="en-US" altLang="zh-CN" dirty="0" smtClean="0"/>
              <a:t>1</a:t>
            </a:r>
            <a:r>
              <a:rPr lang="zh-CN" altLang="en-US" dirty="0" smtClean="0"/>
              <a:t>月</a:t>
            </a:r>
            <a:r>
              <a:rPr lang="en-US" altLang="zh-CN" dirty="0" smtClean="0"/>
              <a:t>26</a:t>
            </a:r>
            <a:r>
              <a:rPr lang="zh-CN" altLang="en-US" dirty="0" smtClean="0"/>
              <a:t>日，修订</a:t>
            </a:r>
            <a:r>
              <a:rPr lang="en-US" altLang="zh-CN" dirty="0" smtClean="0"/>
              <a:t>《</a:t>
            </a:r>
            <a:r>
              <a:rPr lang="zh-CN" altLang="en-US" dirty="0" smtClean="0"/>
              <a:t>企业会计准则第</a:t>
            </a:r>
            <a:r>
              <a:rPr lang="en-US" altLang="zh-CN" dirty="0" smtClean="0"/>
              <a:t>30</a:t>
            </a:r>
            <a:r>
              <a:rPr lang="zh-CN" altLang="en-US" dirty="0" smtClean="0"/>
              <a:t>号</a:t>
            </a:r>
            <a:r>
              <a:rPr lang="en-US" altLang="zh-CN" dirty="0" smtClean="0"/>
              <a:t>——</a:t>
            </a:r>
            <a:r>
              <a:rPr lang="zh-CN" altLang="en-US" dirty="0" smtClean="0"/>
              <a:t>财务报表列报</a:t>
            </a:r>
            <a:r>
              <a:rPr lang="en-US" altLang="zh-CN" dirty="0" smtClean="0"/>
              <a:t>》</a:t>
            </a:r>
          </a:p>
          <a:p>
            <a:pPr marL="822960" lvl="1" indent="-457200">
              <a:buFont typeface="+mj-lt"/>
              <a:buAutoNum type="arabicPeriod"/>
            </a:pPr>
            <a:r>
              <a:rPr lang="en-US" altLang="zh-CN" dirty="0" smtClean="0"/>
              <a:t>1</a:t>
            </a:r>
            <a:r>
              <a:rPr lang="zh-CN" altLang="en-US" dirty="0" smtClean="0"/>
              <a:t>月</a:t>
            </a:r>
            <a:r>
              <a:rPr lang="en-US" altLang="zh-CN" dirty="0" smtClean="0"/>
              <a:t>27</a:t>
            </a:r>
            <a:r>
              <a:rPr lang="zh-CN" altLang="en-US" dirty="0" smtClean="0"/>
              <a:t>日，修订</a:t>
            </a:r>
            <a:r>
              <a:rPr lang="en-US" altLang="zh-CN" dirty="0" smtClean="0"/>
              <a:t>《</a:t>
            </a:r>
            <a:r>
              <a:rPr lang="zh-CN" altLang="en-US" dirty="0" smtClean="0"/>
              <a:t>企业会计准则第</a:t>
            </a:r>
            <a:r>
              <a:rPr lang="en-US" altLang="zh-CN" dirty="0" smtClean="0"/>
              <a:t>9</a:t>
            </a:r>
            <a:r>
              <a:rPr lang="zh-CN" altLang="en-US" dirty="0" smtClean="0"/>
              <a:t>号</a:t>
            </a:r>
            <a:r>
              <a:rPr lang="en-US" altLang="zh-CN" dirty="0" smtClean="0"/>
              <a:t>——</a:t>
            </a:r>
            <a:r>
              <a:rPr lang="zh-CN" altLang="en-US" dirty="0" smtClean="0"/>
              <a:t>职工薪酬</a:t>
            </a:r>
            <a:r>
              <a:rPr lang="en-US" altLang="zh-CN" dirty="0" smtClean="0"/>
              <a:t>》</a:t>
            </a:r>
          </a:p>
          <a:p>
            <a:pPr marL="822960" lvl="1" indent="-457200">
              <a:buFont typeface="+mj-lt"/>
              <a:buAutoNum type="arabicPeriod"/>
            </a:pPr>
            <a:r>
              <a:rPr lang="en-US" altLang="zh-CN" dirty="0" smtClean="0"/>
              <a:t>2</a:t>
            </a:r>
            <a:r>
              <a:rPr lang="zh-CN" altLang="en-US" dirty="0" smtClean="0"/>
              <a:t>月</a:t>
            </a:r>
            <a:r>
              <a:rPr lang="en-US" altLang="zh-CN" dirty="0" smtClean="0"/>
              <a:t>17</a:t>
            </a:r>
            <a:r>
              <a:rPr lang="zh-CN" altLang="en-US" dirty="0" smtClean="0"/>
              <a:t>日，修订</a:t>
            </a:r>
            <a:r>
              <a:rPr lang="en-US" altLang="zh-CN" dirty="0" smtClean="0"/>
              <a:t>《</a:t>
            </a:r>
            <a:r>
              <a:rPr lang="zh-CN" altLang="en-US" dirty="0" smtClean="0"/>
              <a:t>企业会计准则第</a:t>
            </a:r>
            <a:r>
              <a:rPr lang="en-US" altLang="zh-CN" dirty="0" smtClean="0"/>
              <a:t>33</a:t>
            </a:r>
            <a:r>
              <a:rPr lang="zh-CN" altLang="en-US" dirty="0" smtClean="0"/>
              <a:t>号</a:t>
            </a:r>
            <a:r>
              <a:rPr lang="en-US" altLang="zh-CN" dirty="0" smtClean="0"/>
              <a:t>——</a:t>
            </a:r>
            <a:r>
              <a:rPr lang="zh-CN" altLang="en-US" dirty="0" smtClean="0"/>
              <a:t>合并财务报表</a:t>
            </a:r>
            <a:r>
              <a:rPr lang="en-US" altLang="zh-CN" dirty="0" smtClean="0"/>
              <a:t>》</a:t>
            </a:r>
          </a:p>
          <a:p>
            <a:pPr marL="822960" lvl="1" indent="-457200">
              <a:buFont typeface="+mj-lt"/>
              <a:buAutoNum type="arabicPeriod"/>
            </a:pPr>
            <a:r>
              <a:rPr lang="en-US" altLang="zh-CN" dirty="0" smtClean="0"/>
              <a:t>2</a:t>
            </a:r>
            <a:r>
              <a:rPr lang="zh-CN" altLang="en-US" dirty="0" smtClean="0"/>
              <a:t>月</a:t>
            </a:r>
            <a:r>
              <a:rPr lang="en-US" altLang="zh-CN" dirty="0" smtClean="0"/>
              <a:t>17</a:t>
            </a:r>
            <a:r>
              <a:rPr lang="zh-CN" altLang="en-US" dirty="0" smtClean="0"/>
              <a:t>日，发布</a:t>
            </a:r>
            <a:r>
              <a:rPr lang="en-US" altLang="zh-CN" dirty="0" smtClean="0"/>
              <a:t>《</a:t>
            </a:r>
            <a:r>
              <a:rPr lang="zh-CN" altLang="en-US" dirty="0" smtClean="0"/>
              <a:t>企业会计准则第</a:t>
            </a:r>
            <a:r>
              <a:rPr lang="en-US" altLang="zh-CN" dirty="0" smtClean="0"/>
              <a:t>40</a:t>
            </a:r>
            <a:r>
              <a:rPr lang="zh-CN" altLang="en-US" dirty="0" smtClean="0"/>
              <a:t>号</a:t>
            </a:r>
            <a:r>
              <a:rPr lang="en-US" altLang="zh-CN" dirty="0" smtClean="0"/>
              <a:t>——</a:t>
            </a:r>
            <a:r>
              <a:rPr lang="zh-CN" altLang="en-US" dirty="0" smtClean="0"/>
              <a:t>合营安排</a:t>
            </a:r>
            <a:r>
              <a:rPr lang="en-US" altLang="zh-CN" dirty="0" smtClean="0"/>
              <a:t>》</a:t>
            </a:r>
          </a:p>
          <a:p>
            <a:pPr marL="822960" lvl="1" indent="-457200">
              <a:buFont typeface="+mj-lt"/>
              <a:buAutoNum type="arabicPeriod"/>
            </a:pPr>
            <a:r>
              <a:rPr lang="en-US" altLang="zh-CN" dirty="0" smtClean="0"/>
              <a:t>3</a:t>
            </a:r>
            <a:r>
              <a:rPr lang="zh-CN" altLang="en-US" dirty="0" smtClean="0"/>
              <a:t>月</a:t>
            </a:r>
            <a:r>
              <a:rPr lang="en-US" altLang="zh-CN" dirty="0" smtClean="0"/>
              <a:t>13</a:t>
            </a:r>
            <a:r>
              <a:rPr lang="zh-CN" altLang="en-US" dirty="0" smtClean="0"/>
              <a:t>日，修订</a:t>
            </a:r>
            <a:r>
              <a:rPr lang="en-US" altLang="zh-CN" dirty="0" smtClean="0"/>
              <a:t>《</a:t>
            </a:r>
            <a:r>
              <a:rPr lang="zh-CN" altLang="en-US" dirty="0" smtClean="0"/>
              <a:t>企业会计准则第</a:t>
            </a:r>
            <a:r>
              <a:rPr lang="en-US" altLang="zh-CN" dirty="0" smtClean="0"/>
              <a:t>2</a:t>
            </a:r>
            <a:r>
              <a:rPr lang="zh-CN" altLang="en-US" dirty="0" smtClean="0"/>
              <a:t>号</a:t>
            </a:r>
            <a:r>
              <a:rPr lang="en-US" altLang="zh-CN" dirty="0" smtClean="0"/>
              <a:t>——</a:t>
            </a:r>
            <a:r>
              <a:rPr lang="zh-CN" altLang="en-US" dirty="0" smtClean="0"/>
              <a:t>长期股权投资</a:t>
            </a:r>
            <a:r>
              <a:rPr lang="en-US" altLang="zh-CN" dirty="0" smtClean="0"/>
              <a:t>》</a:t>
            </a:r>
          </a:p>
          <a:p>
            <a:pPr marL="822960" lvl="1" indent="-457200">
              <a:buFont typeface="+mj-lt"/>
              <a:buAutoNum type="arabicPeriod"/>
            </a:pPr>
            <a:r>
              <a:rPr lang="en-US" altLang="zh-CN" dirty="0" smtClean="0"/>
              <a:t>3</a:t>
            </a:r>
            <a:r>
              <a:rPr lang="zh-CN" altLang="en-US" dirty="0" smtClean="0"/>
              <a:t>月</a:t>
            </a:r>
            <a:r>
              <a:rPr lang="en-US" altLang="zh-CN" dirty="0" smtClean="0"/>
              <a:t>14</a:t>
            </a:r>
            <a:r>
              <a:rPr lang="zh-CN" altLang="en-US" dirty="0" smtClean="0"/>
              <a:t>日，发布</a:t>
            </a:r>
            <a:r>
              <a:rPr lang="en-US" altLang="zh-CN" dirty="0" smtClean="0"/>
              <a:t>《</a:t>
            </a:r>
            <a:r>
              <a:rPr lang="zh-CN" altLang="en-US" dirty="0" smtClean="0"/>
              <a:t>企业会计准则第</a:t>
            </a:r>
            <a:r>
              <a:rPr lang="en-US" altLang="zh-CN" dirty="0" smtClean="0"/>
              <a:t>41</a:t>
            </a:r>
            <a:r>
              <a:rPr lang="zh-CN" altLang="en-US" dirty="0" smtClean="0"/>
              <a:t>号</a:t>
            </a:r>
            <a:r>
              <a:rPr lang="en-US" altLang="zh-CN" dirty="0" smtClean="0"/>
              <a:t>——</a:t>
            </a:r>
            <a:r>
              <a:rPr lang="zh-CN" altLang="en-US" dirty="0" smtClean="0"/>
              <a:t>在其他主体中权益的披露</a:t>
            </a:r>
            <a:r>
              <a:rPr lang="en-US" altLang="zh-CN" dirty="0" smtClean="0"/>
              <a:t>》</a:t>
            </a:r>
          </a:p>
          <a:p>
            <a:pPr marL="822960" lvl="1" indent="-457200">
              <a:buFont typeface="+mj-lt"/>
              <a:buAutoNum type="arabicPeriod"/>
            </a:pPr>
            <a:r>
              <a:rPr lang="en-US" altLang="zh-CN" dirty="0" smtClean="0"/>
              <a:t>6</a:t>
            </a:r>
            <a:r>
              <a:rPr lang="zh-CN" altLang="en-US" dirty="0" smtClean="0"/>
              <a:t>月</a:t>
            </a:r>
            <a:r>
              <a:rPr lang="en-US" altLang="zh-CN" dirty="0" smtClean="0"/>
              <a:t>30</a:t>
            </a:r>
            <a:r>
              <a:rPr lang="zh-CN" altLang="en-US" dirty="0" smtClean="0"/>
              <a:t>日，修订</a:t>
            </a:r>
            <a:r>
              <a:rPr lang="en-US" altLang="zh-CN" dirty="0" smtClean="0"/>
              <a:t>《</a:t>
            </a:r>
            <a:r>
              <a:rPr lang="zh-CN" altLang="en-US" dirty="0" smtClean="0"/>
              <a:t>企业会计准则第</a:t>
            </a:r>
            <a:r>
              <a:rPr lang="en-US" altLang="zh-CN" dirty="0" smtClean="0"/>
              <a:t>37</a:t>
            </a:r>
            <a:r>
              <a:rPr lang="zh-CN" altLang="en-US" dirty="0" smtClean="0"/>
              <a:t>号</a:t>
            </a:r>
            <a:r>
              <a:rPr lang="en-US" altLang="zh-CN" dirty="0" smtClean="0"/>
              <a:t>——</a:t>
            </a:r>
            <a:r>
              <a:rPr lang="zh-CN" altLang="en-US" dirty="0" smtClean="0"/>
              <a:t>金融工具列报</a:t>
            </a:r>
            <a:r>
              <a:rPr lang="en-US" altLang="zh-CN" dirty="0" smtClean="0"/>
              <a:t>》</a:t>
            </a:r>
          </a:p>
          <a:p>
            <a:pPr marL="822960" lvl="1" indent="-457200"/>
            <a:r>
              <a:rPr lang="zh-CN" altLang="en-US" dirty="0" smtClean="0"/>
              <a:t>上述准则的生效日期均为</a:t>
            </a:r>
            <a:r>
              <a:rPr lang="en-US" altLang="zh-CN" dirty="0" smtClean="0"/>
              <a:t>2014</a:t>
            </a:r>
            <a:r>
              <a:rPr lang="zh-CN" altLang="en-US" dirty="0" smtClean="0"/>
              <a:t>年</a:t>
            </a:r>
            <a:r>
              <a:rPr lang="en-US" altLang="zh-CN" dirty="0" smtClean="0"/>
              <a:t>7</a:t>
            </a:r>
            <a:r>
              <a:rPr lang="zh-CN" altLang="en-US" dirty="0" smtClean="0"/>
              <a:t>月</a:t>
            </a:r>
            <a:r>
              <a:rPr lang="en-US" altLang="zh-CN" dirty="0" smtClean="0"/>
              <a:t>1</a:t>
            </a:r>
            <a:r>
              <a:rPr lang="zh-CN" altLang="en-US" dirty="0" smtClean="0"/>
              <a:t>日，首先在上市公司实施。</a:t>
            </a:r>
            <a:endParaRPr lang="en-US" altLang="zh-CN" dirty="0" smtClean="0"/>
          </a:p>
          <a:p>
            <a:pPr marL="822960" lvl="1" indent="-457200">
              <a:buFont typeface="+mj-lt"/>
              <a:buAutoNum type="arabicPeriod"/>
            </a:pPr>
            <a:endParaRPr lang="en-US" altLang="zh-CN" dirty="0" smtClean="0"/>
          </a:p>
        </p:txBody>
      </p:sp>
    </p:spTree>
  </p:cSld>
  <p:clrMapOvr>
    <a:masterClrMapping/>
  </p:clrMapOvr>
  <p:transition spd="med">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二、财务报表列报的新变化</a:t>
            </a:r>
            <a:endParaRPr lang="zh-CN" altLang="en-US" dirty="0"/>
          </a:p>
        </p:txBody>
      </p:sp>
      <p:sp>
        <p:nvSpPr>
          <p:cNvPr id="3" name="内容占位符 2"/>
          <p:cNvSpPr>
            <a:spLocks noGrp="1"/>
          </p:cNvSpPr>
          <p:nvPr>
            <p:ph sz="quarter" idx="1"/>
          </p:nvPr>
        </p:nvSpPr>
        <p:spPr>
          <a:xfrm>
            <a:off x="457200" y="1600200"/>
            <a:ext cx="7829576" cy="2257428"/>
          </a:xfrm>
        </p:spPr>
        <p:txBody>
          <a:bodyPr>
            <a:normAutofit fontScale="92500" lnSpcReduction="10000"/>
          </a:bodyPr>
          <a:lstStyle/>
          <a:p>
            <a:r>
              <a:rPr lang="zh-CN" altLang="en-US" dirty="0" smtClean="0"/>
              <a:t>主要</a:t>
            </a:r>
            <a:r>
              <a:rPr lang="zh-CN" altLang="en-US" dirty="0" smtClean="0"/>
              <a:t>变动：</a:t>
            </a:r>
            <a:r>
              <a:rPr lang="zh-CN" altLang="en-US" dirty="0" smtClean="0"/>
              <a:t>其他综合收益的列报</a:t>
            </a:r>
            <a:endParaRPr lang="en-US" altLang="zh-CN" dirty="0" smtClean="0"/>
          </a:p>
          <a:p>
            <a:pPr lvl="1"/>
            <a:r>
              <a:rPr lang="en-US" altLang="zh-CN" dirty="0" smtClean="0"/>
              <a:t>2009</a:t>
            </a:r>
            <a:r>
              <a:rPr lang="zh-CN" altLang="en-US" dirty="0" smtClean="0"/>
              <a:t>年</a:t>
            </a:r>
            <a:r>
              <a:rPr lang="en-US" altLang="zh-CN" dirty="0" smtClean="0"/>
              <a:t>6</a:t>
            </a:r>
            <a:r>
              <a:rPr lang="zh-CN" altLang="en-US" dirty="0" smtClean="0"/>
              <a:t>月</a:t>
            </a:r>
            <a:r>
              <a:rPr lang="en-US" altLang="zh-CN" dirty="0" smtClean="0"/>
              <a:t>11</a:t>
            </a:r>
            <a:r>
              <a:rPr lang="zh-CN" altLang="en-US" dirty="0" smtClean="0"/>
              <a:t>日，财政部发布</a:t>
            </a:r>
            <a:r>
              <a:rPr lang="en-US" altLang="zh-CN" dirty="0" smtClean="0"/>
              <a:t>《</a:t>
            </a:r>
            <a:r>
              <a:rPr lang="zh-CN" altLang="en-US" dirty="0" smtClean="0"/>
              <a:t>企业会计准则解释第</a:t>
            </a:r>
            <a:r>
              <a:rPr lang="en-US" altLang="zh-CN" dirty="0" smtClean="0"/>
              <a:t>3</a:t>
            </a:r>
            <a:r>
              <a:rPr lang="zh-CN" altLang="en-US" dirty="0" smtClean="0"/>
              <a:t>号</a:t>
            </a:r>
            <a:r>
              <a:rPr lang="en-US" altLang="zh-CN" dirty="0" smtClean="0"/>
              <a:t>》</a:t>
            </a:r>
            <a:r>
              <a:rPr lang="zh-CN" altLang="en-US" dirty="0" smtClean="0"/>
              <a:t>，引入综合收益：</a:t>
            </a:r>
            <a:endParaRPr lang="en-US" altLang="zh-CN" dirty="0" smtClean="0"/>
          </a:p>
          <a:p>
            <a:pPr marL="822960" lvl="1" indent="-457200">
              <a:buFont typeface="+mj-lt"/>
              <a:buAutoNum type="arabicPeriod"/>
            </a:pPr>
            <a:r>
              <a:rPr lang="zh-CN" altLang="en-US" dirty="0" smtClean="0"/>
              <a:t>在利润表</a:t>
            </a:r>
            <a:r>
              <a:rPr lang="zh-CN" altLang="en-US" dirty="0" smtClean="0"/>
              <a:t>“净利润”</a:t>
            </a:r>
            <a:r>
              <a:rPr lang="zh-CN" altLang="en-US" dirty="0" smtClean="0"/>
              <a:t>项下增列“其他综合收益”项目和“综合收益总额”项目；</a:t>
            </a:r>
            <a:endParaRPr lang="en-US" altLang="zh-CN" dirty="0" smtClean="0"/>
          </a:p>
          <a:p>
            <a:pPr marL="822960" lvl="1" indent="-457200">
              <a:buFont typeface="+mj-lt"/>
              <a:buAutoNum type="arabicPeriod"/>
            </a:pPr>
            <a:r>
              <a:rPr lang="zh-CN" altLang="en-US" dirty="0" smtClean="0"/>
              <a:t>在附注中披露其他综合收益各项目及其所得税影响，以及原计入其他综合收益，当期转入损益的金额等信息。</a:t>
            </a:r>
            <a:endParaRPr lang="zh-CN" altLang="en-US" dirty="0"/>
          </a:p>
        </p:txBody>
      </p:sp>
      <p:graphicFrame>
        <p:nvGraphicFramePr>
          <p:cNvPr id="4" name="图示 3"/>
          <p:cNvGraphicFramePr/>
          <p:nvPr/>
        </p:nvGraphicFramePr>
        <p:xfrm>
          <a:off x="1142976" y="3857628"/>
          <a:ext cx="6858048" cy="25003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二、财务报表列报的新变化</a:t>
            </a:r>
            <a:endParaRPr lang="zh-CN" altLang="en-US" dirty="0"/>
          </a:p>
        </p:txBody>
      </p:sp>
      <p:sp>
        <p:nvSpPr>
          <p:cNvPr id="3" name="内容占位符 2"/>
          <p:cNvSpPr>
            <a:spLocks noGrp="1"/>
          </p:cNvSpPr>
          <p:nvPr>
            <p:ph sz="quarter" idx="1"/>
          </p:nvPr>
        </p:nvSpPr>
        <p:spPr>
          <a:xfrm>
            <a:off x="457200" y="1600200"/>
            <a:ext cx="7829576" cy="4186254"/>
          </a:xfrm>
        </p:spPr>
        <p:txBody>
          <a:bodyPr>
            <a:normAutofit/>
          </a:bodyPr>
          <a:lstStyle/>
          <a:p>
            <a:r>
              <a:rPr lang="zh-CN" altLang="en-US" dirty="0" smtClean="0"/>
              <a:t>其他综合收益的列报：基本要求</a:t>
            </a:r>
            <a:endParaRPr lang="en-US" altLang="zh-CN" dirty="0" smtClean="0"/>
          </a:p>
          <a:p>
            <a:pPr marL="822960" lvl="1" indent="-457200">
              <a:buFont typeface="+mj-lt"/>
              <a:buAutoNum type="arabicPeriod"/>
            </a:pPr>
            <a:r>
              <a:rPr lang="zh-CN" altLang="en-US" dirty="0" smtClean="0"/>
              <a:t>根据其他相关会计准则的规定区分两类：</a:t>
            </a:r>
            <a:endParaRPr lang="en-US" altLang="zh-CN" dirty="0" smtClean="0"/>
          </a:p>
          <a:p>
            <a:pPr marL="1097280" lvl="2" indent="-457200">
              <a:buFont typeface="+mj-ea"/>
              <a:buAutoNum type="circleNumDbPlain"/>
            </a:pPr>
            <a:r>
              <a:rPr lang="zh-CN" altLang="en-US" dirty="0" smtClean="0"/>
              <a:t>以后会计期间不能重分类进损益</a:t>
            </a:r>
            <a:endParaRPr lang="en-US" altLang="zh-CN" dirty="0" smtClean="0"/>
          </a:p>
          <a:p>
            <a:pPr marL="1097280" lvl="2" indent="-457200">
              <a:buFont typeface="+mj-ea"/>
              <a:buAutoNum type="circleNumDbPlain"/>
            </a:pPr>
            <a:r>
              <a:rPr lang="zh-CN" altLang="en-US" dirty="0" smtClean="0"/>
              <a:t>以后会计期间在满足规定条件时将重分类进损益</a:t>
            </a:r>
            <a:endParaRPr lang="en-US" altLang="zh-CN" dirty="0" smtClean="0"/>
          </a:p>
          <a:p>
            <a:pPr marL="822960" lvl="1" indent="-457200">
              <a:buFont typeface="+mj-ea"/>
              <a:buAutoNum type="arabicPeriod"/>
            </a:pPr>
            <a:r>
              <a:rPr lang="zh-CN" altLang="en-US" dirty="0" smtClean="0"/>
              <a:t>单独列示</a:t>
            </a:r>
            <a:endParaRPr lang="en-US" altLang="zh-CN" dirty="0" smtClean="0"/>
          </a:p>
          <a:p>
            <a:pPr marL="822960" lvl="1" indent="-457200">
              <a:buFont typeface="+mj-ea"/>
              <a:buAutoNum type="arabicPeriod"/>
            </a:pPr>
            <a:r>
              <a:rPr lang="zh-CN" altLang="en-US" dirty="0" smtClean="0"/>
              <a:t>税后净额（即扣除所得税影响后的净额）</a:t>
            </a:r>
            <a:endParaRPr lang="zh-CN" altLang="en-US" dirty="0"/>
          </a:p>
        </p:txBody>
      </p:sp>
    </p:spTree>
  </p:cSld>
  <p:clrMapOvr>
    <a:masterClrMapping/>
  </p:clrMapOvr>
  <p:transition spd="med">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二、财务报表列报的新变化</a:t>
            </a:r>
            <a:endParaRPr lang="zh-CN" altLang="en-US" dirty="0"/>
          </a:p>
        </p:txBody>
      </p:sp>
      <p:sp>
        <p:nvSpPr>
          <p:cNvPr id="3" name="内容占位符 2"/>
          <p:cNvSpPr>
            <a:spLocks noGrp="1"/>
          </p:cNvSpPr>
          <p:nvPr>
            <p:ph sz="quarter" idx="1"/>
          </p:nvPr>
        </p:nvSpPr>
        <p:spPr>
          <a:xfrm>
            <a:off x="457200" y="1600200"/>
            <a:ext cx="7829576" cy="4186254"/>
          </a:xfrm>
        </p:spPr>
        <p:txBody>
          <a:bodyPr>
            <a:normAutofit/>
          </a:bodyPr>
          <a:lstStyle/>
          <a:p>
            <a:r>
              <a:rPr lang="zh-CN" altLang="en-US" dirty="0" smtClean="0"/>
              <a:t>其他综合收益项目</a:t>
            </a:r>
            <a:endParaRPr lang="en-US" altLang="zh-CN" dirty="0" smtClean="0"/>
          </a:p>
        </p:txBody>
      </p:sp>
      <p:graphicFrame>
        <p:nvGraphicFramePr>
          <p:cNvPr id="4" name="图示 3"/>
          <p:cNvGraphicFramePr/>
          <p:nvPr/>
        </p:nvGraphicFramePr>
        <p:xfrm>
          <a:off x="1071538" y="2143116"/>
          <a:ext cx="7072362" cy="41434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二、财务报表列报的新变化</a:t>
            </a:r>
            <a:endParaRPr lang="zh-CN" altLang="en-US" dirty="0"/>
          </a:p>
        </p:txBody>
      </p:sp>
      <p:sp>
        <p:nvSpPr>
          <p:cNvPr id="3" name="内容占位符 2"/>
          <p:cNvSpPr>
            <a:spLocks noGrp="1"/>
          </p:cNvSpPr>
          <p:nvPr>
            <p:ph sz="quarter" idx="1"/>
          </p:nvPr>
        </p:nvSpPr>
        <p:spPr>
          <a:xfrm>
            <a:off x="457200" y="1600200"/>
            <a:ext cx="7829576" cy="1042982"/>
          </a:xfrm>
        </p:spPr>
        <p:txBody>
          <a:bodyPr>
            <a:normAutofit fontScale="77500" lnSpcReduction="20000"/>
          </a:bodyPr>
          <a:lstStyle/>
          <a:p>
            <a:r>
              <a:rPr lang="zh-CN" altLang="en-US" dirty="0" smtClean="0"/>
              <a:t>其他综合收益的列报：资产负债表</a:t>
            </a:r>
            <a:endParaRPr lang="en-US" altLang="zh-CN" dirty="0" smtClean="0"/>
          </a:p>
          <a:p>
            <a:pPr marL="822960" lvl="1" indent="-457200">
              <a:buFont typeface="+mj-lt"/>
              <a:buAutoNum type="arabicPeriod"/>
            </a:pPr>
            <a:r>
              <a:rPr lang="zh-CN" altLang="en-US" dirty="0" smtClean="0"/>
              <a:t>所有者权益类增加“其他综合收益”项目</a:t>
            </a:r>
            <a:endParaRPr lang="en-US" altLang="zh-CN" dirty="0" smtClean="0"/>
          </a:p>
          <a:p>
            <a:pPr marL="822960" lvl="1" indent="-457200">
              <a:buFont typeface="+mj-lt"/>
              <a:buAutoNum type="arabicPeriod"/>
            </a:pPr>
            <a:r>
              <a:rPr lang="zh-CN" altLang="en-US" dirty="0" smtClean="0"/>
              <a:t>设置“其他综合收益”科目进行会计处理，该科目属于所有者权益类科目</a:t>
            </a:r>
            <a:endParaRPr lang="en-US" altLang="zh-CN" dirty="0" smtClean="0"/>
          </a:p>
        </p:txBody>
      </p:sp>
      <p:graphicFrame>
        <p:nvGraphicFramePr>
          <p:cNvPr id="4" name="表格 3"/>
          <p:cNvGraphicFramePr>
            <a:graphicFrameLocks noGrp="1"/>
          </p:cNvGraphicFramePr>
          <p:nvPr/>
        </p:nvGraphicFramePr>
        <p:xfrm>
          <a:off x="1428728" y="2428868"/>
          <a:ext cx="6643734" cy="3017520"/>
        </p:xfrm>
        <a:graphic>
          <a:graphicData uri="http://schemas.openxmlformats.org/drawingml/2006/table">
            <a:tbl>
              <a:tblPr firstRow="1" bandRow="1">
                <a:tableStyleId>{BC89EF96-8CEA-46FF-86C4-4CE0E7609802}</a:tableStyleId>
              </a:tblPr>
              <a:tblGrid>
                <a:gridCol w="3420536"/>
                <a:gridCol w="1611599"/>
                <a:gridCol w="1611599"/>
              </a:tblGrid>
              <a:tr h="259775">
                <a:tc>
                  <a:txBody>
                    <a:bodyPr/>
                    <a:lstStyle/>
                    <a:p>
                      <a:r>
                        <a:rPr lang="zh-CN" altLang="en-US" sz="1200" dirty="0" smtClean="0"/>
                        <a:t>负债和所有者权益（或股东权益）</a:t>
                      </a:r>
                      <a:endParaRPr lang="zh-CN" altLang="en-US" sz="1200" dirty="0"/>
                    </a:p>
                  </a:txBody>
                  <a:tcPr/>
                </a:tc>
                <a:tc>
                  <a:txBody>
                    <a:bodyPr/>
                    <a:lstStyle/>
                    <a:p>
                      <a:pPr algn="ctr"/>
                      <a:r>
                        <a:rPr lang="zh-CN" altLang="en-US" sz="1200" dirty="0" smtClean="0"/>
                        <a:t>期末余额</a:t>
                      </a:r>
                      <a:endParaRPr lang="zh-CN" altLang="en-US" sz="1200" dirty="0"/>
                    </a:p>
                  </a:txBody>
                  <a:tcPr/>
                </a:tc>
                <a:tc>
                  <a:txBody>
                    <a:bodyPr/>
                    <a:lstStyle/>
                    <a:p>
                      <a:pPr algn="ctr"/>
                      <a:r>
                        <a:rPr lang="zh-CN" altLang="en-US" sz="1200" dirty="0" smtClean="0"/>
                        <a:t>年初余额</a:t>
                      </a:r>
                      <a:endParaRPr lang="zh-CN" altLang="en-US" sz="1200" dirty="0"/>
                    </a:p>
                  </a:txBody>
                  <a:tcPr/>
                </a:tc>
              </a:tr>
              <a:tr h="259775">
                <a:tc>
                  <a:txBody>
                    <a:bodyPr/>
                    <a:lstStyle/>
                    <a:p>
                      <a:r>
                        <a:rPr lang="en-US" altLang="zh-CN" sz="1200" dirty="0" smtClean="0">
                          <a:latin typeface="+mn-ea"/>
                          <a:ea typeface="+mn-ea"/>
                        </a:rPr>
                        <a:t>……</a:t>
                      </a:r>
                      <a:endParaRPr lang="zh-CN" altLang="en-US" sz="1200" dirty="0">
                        <a:latin typeface="+mn-ea"/>
                        <a:ea typeface="+mn-ea"/>
                      </a:endParaRPr>
                    </a:p>
                  </a:txBody>
                  <a:tcPr/>
                </a:tc>
                <a:tc>
                  <a:txBody>
                    <a:bodyPr/>
                    <a:lstStyle/>
                    <a:p>
                      <a:endParaRPr lang="zh-CN" altLang="en-US" sz="1200" dirty="0"/>
                    </a:p>
                  </a:txBody>
                  <a:tcPr/>
                </a:tc>
                <a:tc>
                  <a:txBody>
                    <a:bodyPr/>
                    <a:lstStyle/>
                    <a:p>
                      <a:endParaRPr lang="zh-CN" altLang="en-US" sz="1200" dirty="0"/>
                    </a:p>
                  </a:txBody>
                  <a:tcPr/>
                </a:tc>
              </a:tr>
              <a:tr h="259775">
                <a:tc>
                  <a:txBody>
                    <a:bodyPr/>
                    <a:lstStyle/>
                    <a:p>
                      <a:r>
                        <a:rPr lang="zh-CN" altLang="en-US" sz="1200" dirty="0" smtClean="0"/>
                        <a:t>所有者权益（或股东权益）：</a:t>
                      </a:r>
                      <a:endParaRPr lang="zh-CN" altLang="en-US" sz="1200" dirty="0"/>
                    </a:p>
                  </a:txBody>
                  <a:tcPr/>
                </a:tc>
                <a:tc>
                  <a:txBody>
                    <a:bodyPr/>
                    <a:lstStyle/>
                    <a:p>
                      <a:endParaRPr lang="zh-CN" altLang="en-US" sz="1200"/>
                    </a:p>
                  </a:txBody>
                  <a:tcPr/>
                </a:tc>
                <a:tc>
                  <a:txBody>
                    <a:bodyPr/>
                    <a:lstStyle/>
                    <a:p>
                      <a:endParaRPr lang="zh-CN" altLang="en-US" sz="1200" dirty="0"/>
                    </a:p>
                  </a:txBody>
                  <a:tcPr/>
                </a:tc>
              </a:tr>
              <a:tr h="259775">
                <a:tc>
                  <a:txBody>
                    <a:bodyPr/>
                    <a:lstStyle/>
                    <a:p>
                      <a:r>
                        <a:rPr lang="zh-CN" altLang="en-US" sz="1200" dirty="0" smtClean="0"/>
                        <a:t>　实收资本（或股本）</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259775">
                <a:tc>
                  <a:txBody>
                    <a:bodyPr/>
                    <a:lstStyle/>
                    <a:p>
                      <a:r>
                        <a:rPr lang="zh-CN" altLang="en-US" sz="1200" dirty="0" smtClean="0"/>
                        <a:t>　资本公积</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259775">
                <a:tc>
                  <a:txBody>
                    <a:bodyPr/>
                    <a:lstStyle/>
                    <a:p>
                      <a:r>
                        <a:rPr lang="zh-CN" altLang="en-US" sz="1200" dirty="0" smtClean="0"/>
                        <a:t>　减：库存股</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259775">
                <a:tc>
                  <a:txBody>
                    <a:bodyPr/>
                    <a:lstStyle/>
                    <a:p>
                      <a:r>
                        <a:rPr lang="zh-CN" altLang="en-US" sz="1200" dirty="0" smtClean="0"/>
                        <a:t>　</a:t>
                      </a:r>
                      <a:r>
                        <a:rPr lang="zh-CN" altLang="en-US" sz="1200" b="1" dirty="0" smtClean="0">
                          <a:solidFill>
                            <a:srgbClr val="FF0000"/>
                          </a:solidFill>
                        </a:rPr>
                        <a:t>其他综合收益</a:t>
                      </a:r>
                      <a:endParaRPr lang="zh-CN" altLang="en-US" sz="1200" b="1" dirty="0">
                        <a:solidFill>
                          <a:srgbClr val="FF0000"/>
                        </a:solidFill>
                      </a:endParaRPr>
                    </a:p>
                  </a:txBody>
                  <a:tcPr/>
                </a:tc>
                <a:tc>
                  <a:txBody>
                    <a:bodyPr/>
                    <a:lstStyle/>
                    <a:p>
                      <a:endParaRPr lang="zh-CN" altLang="en-US" sz="1200" dirty="0"/>
                    </a:p>
                  </a:txBody>
                  <a:tcPr/>
                </a:tc>
                <a:tc>
                  <a:txBody>
                    <a:bodyPr/>
                    <a:lstStyle/>
                    <a:p>
                      <a:endParaRPr lang="zh-CN" altLang="en-US" sz="1200" dirty="0"/>
                    </a:p>
                  </a:txBody>
                  <a:tcPr/>
                </a:tc>
              </a:tr>
              <a:tr h="259775">
                <a:tc>
                  <a:txBody>
                    <a:bodyPr/>
                    <a:lstStyle/>
                    <a:p>
                      <a:r>
                        <a:rPr lang="zh-CN" altLang="en-US" sz="1200" dirty="0" smtClean="0"/>
                        <a:t>　盈余公积</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259775">
                <a:tc>
                  <a:txBody>
                    <a:bodyPr/>
                    <a:lstStyle/>
                    <a:p>
                      <a:r>
                        <a:rPr lang="zh-CN" altLang="en-US" sz="1200" dirty="0" smtClean="0"/>
                        <a:t>　未分配利润</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259775">
                <a:tc>
                  <a:txBody>
                    <a:bodyPr/>
                    <a:lstStyle/>
                    <a:p>
                      <a:r>
                        <a:rPr lang="zh-CN" altLang="en-US" sz="1200" dirty="0" smtClean="0"/>
                        <a:t>所有者权益（或股东权益）合计</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r h="259775">
                <a:tc>
                  <a:txBody>
                    <a:bodyPr/>
                    <a:lstStyle/>
                    <a:p>
                      <a:pPr algn="ctr"/>
                      <a:r>
                        <a:rPr lang="zh-CN" altLang="en-US" sz="1200" dirty="0" smtClean="0"/>
                        <a:t>负债和所有者权益（或股东权益）总计</a:t>
                      </a:r>
                      <a:endParaRPr lang="zh-CN" altLang="en-US" sz="1200" dirty="0"/>
                    </a:p>
                  </a:txBody>
                  <a:tcPr/>
                </a:tc>
                <a:tc>
                  <a:txBody>
                    <a:bodyPr/>
                    <a:lstStyle/>
                    <a:p>
                      <a:endParaRPr lang="zh-CN" altLang="en-US" sz="1200" dirty="0"/>
                    </a:p>
                  </a:txBody>
                  <a:tcPr/>
                </a:tc>
                <a:tc>
                  <a:txBody>
                    <a:bodyPr/>
                    <a:lstStyle/>
                    <a:p>
                      <a:endParaRPr lang="zh-CN" altLang="en-US" sz="1200" dirty="0"/>
                    </a:p>
                  </a:txBody>
                  <a:tcPr/>
                </a:tc>
              </a:tr>
            </a:tbl>
          </a:graphicData>
        </a:graphic>
      </p:graphicFrame>
      <p:sp>
        <p:nvSpPr>
          <p:cNvPr id="5" name="横卷形 4"/>
          <p:cNvSpPr/>
          <p:nvPr/>
        </p:nvSpPr>
        <p:spPr>
          <a:xfrm>
            <a:off x="1214414" y="5429264"/>
            <a:ext cx="7000924" cy="1071570"/>
          </a:xfrm>
          <a:prstGeom prst="horizontalScroll">
            <a:avLst/>
          </a:prstGeom>
        </p:spPr>
        <p:style>
          <a:lnRef idx="2">
            <a:schemeClr val="accent2"/>
          </a:lnRef>
          <a:fillRef idx="1">
            <a:schemeClr val="lt1"/>
          </a:fillRef>
          <a:effectRef idx="0">
            <a:schemeClr val="accent2"/>
          </a:effectRef>
          <a:fontRef idx="minor">
            <a:schemeClr val="dk1"/>
          </a:fontRef>
        </p:style>
        <p:txBody>
          <a:bodyPr rtlCol="0" anchor="ctr"/>
          <a:lstStyle/>
          <a:p>
            <a:pPr marL="342900" indent="-342900">
              <a:buFont typeface="Arial" pitchFamily="34" charset="0"/>
              <a:buChar char="•"/>
            </a:pPr>
            <a:r>
              <a:rPr lang="zh-CN" altLang="en-US" sz="1400" dirty="0" smtClean="0">
                <a:solidFill>
                  <a:srgbClr val="FF0000"/>
                </a:solidFill>
              </a:rPr>
              <a:t>资产负债表其他项目名称的调整：</a:t>
            </a:r>
            <a:endParaRPr lang="en-US" altLang="zh-CN" sz="1400" dirty="0" smtClean="0">
              <a:solidFill>
                <a:srgbClr val="FF0000"/>
              </a:solidFill>
            </a:endParaRPr>
          </a:p>
          <a:p>
            <a:pPr marL="800100" lvl="1" indent="-342900">
              <a:buFont typeface="+mj-lt"/>
              <a:buAutoNum type="arabicPeriod"/>
            </a:pPr>
            <a:r>
              <a:rPr lang="zh-CN" altLang="en-US" sz="1400" dirty="0" smtClean="0">
                <a:solidFill>
                  <a:schemeClr val="tx1"/>
                </a:solidFill>
              </a:rPr>
              <a:t>交易性金融资产</a:t>
            </a:r>
            <a:r>
              <a:rPr lang="en-US" altLang="zh-CN" sz="1400" dirty="0" smtClean="0">
                <a:solidFill>
                  <a:schemeClr val="tx1"/>
                </a:solidFill>
              </a:rPr>
              <a:t>→</a:t>
            </a:r>
            <a:r>
              <a:rPr lang="zh-CN" altLang="en-US" sz="1400" dirty="0" smtClean="0">
                <a:solidFill>
                  <a:schemeClr val="tx1"/>
                </a:solidFill>
              </a:rPr>
              <a:t>以公允价值计量且其变动计入当期损益的金额资产</a:t>
            </a:r>
            <a:endParaRPr lang="en-US" altLang="zh-CN" sz="1400" dirty="0" smtClean="0">
              <a:solidFill>
                <a:schemeClr val="tx1"/>
              </a:solidFill>
            </a:endParaRPr>
          </a:p>
          <a:p>
            <a:pPr marL="800100" lvl="1" indent="-342900">
              <a:buFont typeface="+mj-lt"/>
              <a:buAutoNum type="arabicPeriod"/>
            </a:pPr>
            <a:r>
              <a:rPr lang="zh-CN" altLang="en-US" sz="1400" dirty="0" smtClean="0">
                <a:solidFill>
                  <a:schemeClr val="tx1"/>
                </a:solidFill>
              </a:rPr>
              <a:t>交易性金融负债</a:t>
            </a:r>
            <a:r>
              <a:rPr lang="en-US" altLang="zh-CN" sz="1400" dirty="0" smtClean="0">
                <a:solidFill>
                  <a:schemeClr val="tx1"/>
                </a:solidFill>
              </a:rPr>
              <a:t>→</a:t>
            </a:r>
            <a:r>
              <a:rPr lang="zh-CN" altLang="en-US" sz="1400" dirty="0" smtClean="0">
                <a:solidFill>
                  <a:schemeClr val="tx1"/>
                </a:solidFill>
              </a:rPr>
              <a:t>以公允价值计量且其变动计入当期损益的金额负债</a:t>
            </a:r>
            <a:endParaRPr lang="zh-CN" altLang="en-US" sz="1400" dirty="0">
              <a:solidFill>
                <a:schemeClr val="tx1"/>
              </a:solidFill>
            </a:endParaRPr>
          </a:p>
        </p:txBody>
      </p:sp>
    </p:spTree>
  </p:cSld>
  <p:clrMapOvr>
    <a:masterClrMapping/>
  </p:clrMapOvr>
  <p:transition spd="med">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7467600" cy="1296974"/>
          </a:xfrm>
        </p:spPr>
        <p:txBody>
          <a:bodyPr/>
          <a:lstStyle/>
          <a:p>
            <a:r>
              <a:rPr lang="zh-CN" altLang="en-US" dirty="0" smtClean="0"/>
              <a:t>二、财务报表列报的新变化</a:t>
            </a:r>
            <a:endParaRPr lang="zh-CN" altLang="en-US" dirty="0"/>
          </a:p>
        </p:txBody>
      </p:sp>
      <p:sp>
        <p:nvSpPr>
          <p:cNvPr id="3" name="内容占位符 2"/>
          <p:cNvSpPr>
            <a:spLocks noGrp="1"/>
          </p:cNvSpPr>
          <p:nvPr>
            <p:ph sz="quarter" idx="1"/>
          </p:nvPr>
        </p:nvSpPr>
        <p:spPr>
          <a:xfrm>
            <a:off x="428596" y="1857364"/>
            <a:ext cx="7829576" cy="3929090"/>
          </a:xfrm>
        </p:spPr>
        <p:txBody>
          <a:bodyPr>
            <a:normAutofit fontScale="92500"/>
          </a:bodyPr>
          <a:lstStyle/>
          <a:p>
            <a:r>
              <a:rPr lang="zh-CN" altLang="en-US" dirty="0" smtClean="0"/>
              <a:t>其他综合收益的列报：利润表</a:t>
            </a:r>
            <a:endParaRPr lang="en-US" altLang="zh-CN" dirty="0" smtClean="0"/>
          </a:p>
          <a:p>
            <a:pPr marL="822960" lvl="1" indent="-457200">
              <a:buFont typeface="+mj-lt"/>
              <a:buAutoNum type="arabicPeriod"/>
            </a:pPr>
            <a:r>
              <a:rPr lang="zh-CN" altLang="en-US" dirty="0" smtClean="0"/>
              <a:t>区分两类</a:t>
            </a:r>
            <a:endParaRPr lang="en-US" altLang="zh-CN" dirty="0" smtClean="0"/>
          </a:p>
          <a:p>
            <a:pPr marL="822960" lvl="1" indent="-457200">
              <a:buFont typeface="+mj-lt"/>
              <a:buAutoNum type="arabicPeriod"/>
            </a:pPr>
            <a:r>
              <a:rPr lang="zh-CN" altLang="en-US" dirty="0" smtClean="0"/>
              <a:t>各项目单独列示</a:t>
            </a:r>
            <a:endParaRPr lang="en-US" altLang="zh-CN" dirty="0" smtClean="0"/>
          </a:p>
          <a:p>
            <a:pPr marL="822960" lvl="1" indent="-457200">
              <a:buFont typeface="+mj-lt"/>
              <a:buAutoNum type="arabicPeriod"/>
            </a:pPr>
            <a:r>
              <a:rPr lang="zh-CN" altLang="en-US" dirty="0" smtClean="0"/>
              <a:t>税后净额</a:t>
            </a:r>
            <a:endParaRPr lang="en-US" altLang="zh-CN" dirty="0" smtClean="0"/>
          </a:p>
          <a:p>
            <a:pPr marL="822960" lvl="1" indent="-457200">
              <a:buFont typeface="+mj-lt"/>
              <a:buAutoNum type="arabicPeriod"/>
            </a:pPr>
            <a:r>
              <a:rPr lang="zh-CN" altLang="en-US" dirty="0" smtClean="0"/>
              <a:t>合并利润表：单独列示归属于母公司所有者的综合收益总额和归属于少数股东的综合收益总额。</a:t>
            </a:r>
            <a:endParaRPr lang="en-US" altLang="zh-CN" dirty="0" smtClean="0"/>
          </a:p>
          <a:p>
            <a:pPr marL="457200" indent="-457200"/>
            <a:r>
              <a:rPr lang="zh-CN" altLang="en-US" dirty="0" smtClean="0"/>
              <a:t>关于税后净额（以可供出售金融资产公允价值变动为例）</a:t>
            </a:r>
            <a:endParaRPr lang="en-US" altLang="zh-CN" dirty="0" smtClean="0"/>
          </a:p>
          <a:p>
            <a:pPr marL="822960" lvl="1" indent="-457200"/>
            <a:r>
              <a:rPr lang="zh-CN" altLang="en-US" dirty="0" smtClean="0"/>
              <a:t>借：可供出售金融资产</a:t>
            </a:r>
            <a:endParaRPr lang="en-US" altLang="zh-CN" dirty="0" smtClean="0"/>
          </a:p>
          <a:p>
            <a:pPr marL="822960" lvl="1" indent="-457200"/>
            <a:r>
              <a:rPr lang="zh-CN" altLang="en-US" dirty="0" smtClean="0"/>
              <a:t>　　贷：其他综合收益</a:t>
            </a:r>
            <a:endParaRPr lang="en-US" altLang="zh-CN" dirty="0" smtClean="0"/>
          </a:p>
          <a:p>
            <a:pPr marL="822960" lvl="1" indent="-457200"/>
            <a:r>
              <a:rPr lang="zh-CN" altLang="en-US" dirty="0" smtClean="0"/>
              <a:t>借：其他综合收益</a:t>
            </a:r>
            <a:endParaRPr lang="en-US" altLang="zh-CN" dirty="0" smtClean="0"/>
          </a:p>
          <a:p>
            <a:pPr marL="822960" lvl="1" indent="-457200"/>
            <a:r>
              <a:rPr lang="zh-CN" altLang="en-US" dirty="0" smtClean="0"/>
              <a:t>　　贷：递延所得税负债</a:t>
            </a:r>
            <a:endParaRPr lang="en-US" altLang="zh-CN" dirty="0" smtClean="0"/>
          </a:p>
        </p:txBody>
      </p:sp>
    </p:spTree>
  </p:cSld>
  <p:clrMapOvr>
    <a:masterClrMapping/>
  </p:clrMapOvr>
  <p:transition spd="med">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2">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1223</TotalTime>
  <Words>4899</Words>
  <Application>Microsoft Office PowerPoint</Application>
  <PresentationFormat>全屏显示(4:3)</PresentationFormat>
  <Paragraphs>452</Paragraphs>
  <Slides>38</Slides>
  <Notes>0</Notes>
  <HiddenSlides>0</HiddenSlides>
  <MMClips>0</MMClips>
  <ScaleCrop>false</ScaleCrop>
  <HeadingPairs>
    <vt:vector size="4" baseType="variant">
      <vt:variant>
        <vt:lpstr>主题</vt:lpstr>
      </vt:variant>
      <vt:variant>
        <vt:i4>1</vt:i4>
      </vt:variant>
      <vt:variant>
        <vt:lpstr>幻灯片标题</vt:lpstr>
      </vt:variant>
      <vt:variant>
        <vt:i4>38</vt:i4>
      </vt:variant>
    </vt:vector>
  </HeadingPairs>
  <TitlesOfParts>
    <vt:vector size="39" baseType="lpstr">
      <vt:lpstr>凸显</vt:lpstr>
      <vt:lpstr>企业会计准则的新变化</vt:lpstr>
      <vt:lpstr>一、本次准则的修订范围</vt:lpstr>
      <vt:lpstr>一、本次准则的修订范围</vt:lpstr>
      <vt:lpstr>一、本次准则的修订范围</vt:lpstr>
      <vt:lpstr>二、财务报表列报的新变化</vt:lpstr>
      <vt:lpstr>二、财务报表列报的新变化</vt:lpstr>
      <vt:lpstr>二、财务报表列报的新变化</vt:lpstr>
      <vt:lpstr>二、财务报表列报的新变化</vt:lpstr>
      <vt:lpstr>二、财务报表列报的新变化</vt:lpstr>
      <vt:lpstr>二、财务报表列报的新变化</vt:lpstr>
      <vt:lpstr>二、财务报表列报的新变化</vt:lpstr>
      <vt:lpstr>二、财务报表列报的新变化</vt:lpstr>
      <vt:lpstr>三、长期股权投资的新变化</vt:lpstr>
      <vt:lpstr>三、长期股权投资的新变化</vt:lpstr>
      <vt:lpstr>三、长期股权投资的新变化</vt:lpstr>
      <vt:lpstr>三、长期股权投资的新变化</vt:lpstr>
      <vt:lpstr>三、长期股权投资的新变化</vt:lpstr>
      <vt:lpstr>三、长期股权投资的新变化</vt:lpstr>
      <vt:lpstr>三、长期股权投资的新变化</vt:lpstr>
      <vt:lpstr>三、长期股权投资的新变化</vt:lpstr>
      <vt:lpstr>三、长期股权投资的新变化</vt:lpstr>
      <vt:lpstr>四、职工薪酬的新变化</vt:lpstr>
      <vt:lpstr>四、职工薪酬的新变化</vt:lpstr>
      <vt:lpstr>四、职工薪酬的新变化</vt:lpstr>
      <vt:lpstr>四、职工薪酬的新变化</vt:lpstr>
      <vt:lpstr>四、职工薪酬的新变化</vt:lpstr>
      <vt:lpstr>四、职工薪酬的新变化</vt:lpstr>
      <vt:lpstr>五、公允价值计量准则</vt:lpstr>
      <vt:lpstr>五、公允价值计量准则</vt:lpstr>
      <vt:lpstr>五、公允价值计量准则</vt:lpstr>
      <vt:lpstr>五、公允价值计量准则</vt:lpstr>
      <vt:lpstr>五、公允价值计量准则</vt:lpstr>
      <vt:lpstr>五、公允价值计量准则</vt:lpstr>
      <vt:lpstr>五、公允价值计量准则</vt:lpstr>
      <vt:lpstr>五、公允价值计量准则</vt:lpstr>
      <vt:lpstr>五、公允价值计量准则</vt:lpstr>
      <vt:lpstr>五、公允价值计量准则</vt:lpstr>
      <vt:lpstr>幻灯片 38</vt:lpstr>
    </vt:vector>
  </TitlesOfParts>
  <Company>微软中国</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企业会计准则的新变化</dc:title>
  <dc:creator>*</dc:creator>
  <cp:lastModifiedBy>*</cp:lastModifiedBy>
  <cp:revision>100</cp:revision>
  <dcterms:created xsi:type="dcterms:W3CDTF">2014-11-13T02:33:00Z</dcterms:created>
  <dcterms:modified xsi:type="dcterms:W3CDTF">2014-12-02T02:28:06Z</dcterms:modified>
</cp:coreProperties>
</file>